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handoutMasterIdLst>
    <p:handoutMasterId r:id="rId33"/>
  </p:handoutMasterIdLst>
  <p:sldIdLst>
    <p:sldId id="258" r:id="rId2"/>
    <p:sldId id="2134805639" r:id="rId3"/>
    <p:sldId id="2134805764" r:id="rId4"/>
    <p:sldId id="2134805766" r:id="rId5"/>
    <p:sldId id="2134805767" r:id="rId6"/>
    <p:sldId id="2134805765" r:id="rId7"/>
    <p:sldId id="2134805771" r:id="rId8"/>
    <p:sldId id="2134805732" r:id="rId9"/>
    <p:sldId id="2134805761" r:id="rId10"/>
    <p:sldId id="2134805755" r:id="rId11"/>
    <p:sldId id="2134805756" r:id="rId12"/>
    <p:sldId id="2134805758" r:id="rId13"/>
    <p:sldId id="2134805759" r:id="rId14"/>
    <p:sldId id="2134805760" r:id="rId15"/>
    <p:sldId id="2134805733" r:id="rId16"/>
    <p:sldId id="2134805724" r:id="rId17"/>
    <p:sldId id="2134805713" r:id="rId18"/>
    <p:sldId id="2134805737" r:id="rId19"/>
    <p:sldId id="2134805769" r:id="rId20"/>
    <p:sldId id="2134805770" r:id="rId21"/>
    <p:sldId id="2134805768" r:id="rId22"/>
    <p:sldId id="2134805762" r:id="rId23"/>
    <p:sldId id="2134805763" r:id="rId24"/>
    <p:sldId id="2134805718" r:id="rId25"/>
    <p:sldId id="2134805625" r:id="rId26"/>
    <p:sldId id="2134805773" r:id="rId27"/>
    <p:sldId id="2134805772" r:id="rId28"/>
    <p:sldId id="2134805518" r:id="rId29"/>
    <p:sldId id="2134805582" r:id="rId30"/>
    <p:sldId id="2134805629"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ST 2021_Multiple Slide types" id="{58BEDF31-0425-40C4-87B2-EBC1798A92EE}">
          <p14:sldIdLst>
            <p14:sldId id="258"/>
          </p14:sldIdLst>
        </p14:section>
        <p14:section name="Intro" id="{EC08CFC5-BA5A-4377-82E9-0F354951F0A9}">
          <p14:sldIdLst>
            <p14:sldId id="2134805639"/>
            <p14:sldId id="2134805764"/>
            <p14:sldId id="2134805766"/>
            <p14:sldId id="2134805767"/>
            <p14:sldId id="2134805765"/>
            <p14:sldId id="2134805771"/>
          </p14:sldIdLst>
        </p14:section>
        <p14:section name="Modelverse" id="{BB582C99-352B-4238-A507-082E74D32D22}">
          <p14:sldIdLst>
            <p14:sldId id="2134805732"/>
            <p14:sldId id="2134805761"/>
            <p14:sldId id="2134805755"/>
            <p14:sldId id="2134805756"/>
            <p14:sldId id="2134805758"/>
            <p14:sldId id="2134805759"/>
            <p14:sldId id="2134805760"/>
            <p14:sldId id="2134805733"/>
            <p14:sldId id="2134805724"/>
            <p14:sldId id="2134805713"/>
          </p14:sldIdLst>
        </p14:section>
        <p14:section name="Validation" id="{D1664F4B-C110-4754-8422-00DABDD1A403}">
          <p14:sldIdLst>
            <p14:sldId id="2134805737"/>
            <p14:sldId id="2134805769"/>
            <p14:sldId id="2134805770"/>
            <p14:sldId id="2134805768"/>
            <p14:sldId id="2134805762"/>
            <p14:sldId id="2134805763"/>
          </p14:sldIdLst>
        </p14:section>
        <p14:section name="Conclusion" id="{5E6659C7-FE38-477E-B0C3-186C78606874}">
          <p14:sldIdLst>
            <p14:sldId id="2134805718"/>
            <p14:sldId id="2134805625"/>
            <p14:sldId id="2134805773"/>
            <p14:sldId id="2134805772"/>
            <p14:sldId id="2134805518"/>
            <p14:sldId id="2134805582"/>
            <p14:sldId id="21348056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E48A60B-1615-BC48-7F45-6450126EF15B}" name="Ivan David ALFONSO DIAZ" initials="IA" userId="S::ivan.alfonso@list.lu::92bca73f-7745-4733-84cb-46caeacbf76a" providerId="AD"/>
  <p188:author id="{03D10114-6159-79E8-75A7-07B908A25AD3}" name="Jordi CABOT SAGRERA" initials="JC" userId="S::jordi.cabot@list.lu::c783c25c-a868-4b3e-94c0-47d402e6df31" providerId="AD"/>
  <p188:author id="{ECC0F77C-855A-77DA-9C6B-752FD4BDDCE7}" name="Fitash UL-HAQ" initials="FU" userId="S::fitash.ulhaq@list.lu::4d1b3f34-21bd-45c0-8a56-1621dfa3e2e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a:srgbClr val="F00077"/>
    <a:srgbClr val="196B24"/>
    <a:srgbClr val="063A61"/>
    <a:srgbClr val="4B7F7B"/>
    <a:srgbClr val="47A19C"/>
    <a:srgbClr val="E1DFDD"/>
    <a:srgbClr val="FFFFFF"/>
    <a:srgbClr val="DCEAF7"/>
    <a:srgbClr val="D9F2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67C6F-CC75-4E07-8A57-D0A8E5C6388D}" v="3" dt="2024-05-13T07:35:36.371"/>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58" autoAdjust="0"/>
  </p:normalViewPr>
  <p:slideViewPr>
    <p:cSldViewPr snapToGrid="0">
      <p:cViewPr varScale="1">
        <p:scale>
          <a:sx n="110" d="100"/>
          <a:sy n="110" d="100"/>
        </p:scale>
        <p:origin x="715" y="8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89EDB-3FDD-4915-A3CE-62FA29C01A32}" type="datetimeFigureOut">
              <a:rPr lang="en-US" smtClean="0"/>
              <a:t>10/21/2025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042649-1860-4D03-9360-22C2D8836B44}" type="slidenum">
              <a:rPr lang="en-US" smtClean="0"/>
              <a:t>‹#›</a:t>
            </a:fld>
            <a:endParaRPr lang="en-US"/>
          </a:p>
        </p:txBody>
      </p:sp>
    </p:spTree>
    <p:extLst>
      <p:ext uri="{BB962C8B-B14F-4D97-AF65-F5344CB8AC3E}">
        <p14:creationId xmlns:p14="http://schemas.microsoft.com/office/powerpoint/2010/main" val="6336618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4499FB-0CC7-453D-9493-CBDCD6D233E2}" type="datetimeFigureOut">
              <a:rPr lang="en-US" smtClean="0"/>
              <a:t>10/21/2025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76A24B-926E-40EB-9E1B-5321DC3775E5}" type="slidenum">
              <a:rPr lang="en-US" smtClean="0"/>
              <a:t>‹#›</a:t>
            </a:fld>
            <a:endParaRPr lang="en-US"/>
          </a:p>
        </p:txBody>
      </p:sp>
    </p:spTree>
    <p:extLst>
      <p:ext uri="{BB962C8B-B14F-4D97-AF65-F5344CB8AC3E}">
        <p14:creationId xmlns:p14="http://schemas.microsoft.com/office/powerpoint/2010/main" val="2167594663"/>
      </p:ext>
    </p:extLst>
  </p:cSld>
  <p:clrMap bg1="lt1" tx1="dk1" bg2="lt2" tx2="dk2" accent1="accent1" accent2="accent2" accent3="accent3" accent4="accent4" accent5="accent5" accent6="accent6" hlink="hlink" folHlink="folHlink"/>
  <p:notesStyle>
    <a:lvl1pPr marL="117475" indent="-117475" algn="l" defTabSz="914400" rtl="0" eaLnBrk="1" latinLnBrk="0" hangingPunct="1">
      <a:lnSpc>
        <a:spcPct val="110000"/>
      </a:lnSpc>
      <a:buFont typeface="Arial" panose="020B0604020202020204" pitchFamily="34" charset="0"/>
      <a:buChar char="•"/>
      <a:defRPr sz="1400" kern="1200">
        <a:solidFill>
          <a:schemeClr val="tx1"/>
        </a:solidFill>
        <a:latin typeface="+mn-lt"/>
        <a:ea typeface="+mn-ea"/>
        <a:cs typeface="+mn-cs"/>
      </a:defRPr>
    </a:lvl1pPr>
    <a:lvl2pPr marL="2286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457200" indent="-111125"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457200" indent="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GB" dirty="0">
              <a:latin typeface="Arial" charset="0"/>
              <a:ea typeface="Arial" charset="0"/>
              <a:cs typeface="Arial" charset="0"/>
            </a:endParaRPr>
          </a:p>
        </p:txBody>
      </p:sp>
      <p:sp>
        <p:nvSpPr>
          <p:cNvPr id="4" name="Slide Number Placeholder 3"/>
          <p:cNvSpPr>
            <a:spLocks noGrp="1"/>
          </p:cNvSpPr>
          <p:nvPr>
            <p:ph type="sldNum" sz="quarter" idx="10"/>
          </p:nvPr>
        </p:nvSpPr>
        <p:spPr/>
        <p:txBody>
          <a:bodyPr/>
          <a:lstStyle/>
          <a:p>
            <a:fld id="{4476A24B-926E-40EB-9E1B-5321DC3775E5}" type="slidenum">
              <a:rPr lang="en-US" smtClean="0"/>
              <a:t>1</a:t>
            </a:fld>
            <a:endParaRPr lang="en-US"/>
          </a:p>
        </p:txBody>
      </p:sp>
    </p:spTree>
    <p:extLst>
      <p:ext uri="{BB962C8B-B14F-4D97-AF65-F5344CB8AC3E}">
        <p14:creationId xmlns:p14="http://schemas.microsoft.com/office/powerpoint/2010/main" val="1047328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define permissions for each actor, specifying which model elements an actor can interact with, and what kind of activities they are allowed to perform.</a:t>
            </a:r>
            <a:endParaRPr lang="en-IE" dirty="0"/>
          </a:p>
        </p:txBody>
      </p:sp>
      <p:sp>
        <p:nvSpPr>
          <p:cNvPr id="4" name="Slide Number Placeholder 3"/>
          <p:cNvSpPr>
            <a:spLocks noGrp="1"/>
          </p:cNvSpPr>
          <p:nvPr>
            <p:ph type="sldNum" sz="quarter" idx="5"/>
          </p:nvPr>
        </p:nvSpPr>
        <p:spPr/>
        <p:txBody>
          <a:bodyPr/>
          <a:lstStyle/>
          <a:p>
            <a:fld id="{4476A24B-926E-40EB-9E1B-5321DC3775E5}" type="slidenum">
              <a:rPr lang="en-US" smtClean="0"/>
              <a:t>14</a:t>
            </a:fld>
            <a:endParaRPr lang="en-US"/>
          </a:p>
        </p:txBody>
      </p:sp>
    </p:spTree>
    <p:extLst>
      <p:ext uri="{BB962C8B-B14F-4D97-AF65-F5344CB8AC3E}">
        <p14:creationId xmlns:p14="http://schemas.microsoft.com/office/powerpoint/2010/main" val="3230946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platform connector orchestrates bidirectional synchronization of modeling activities</a:t>
            </a:r>
          </a:p>
          <a:p>
            <a:pPr marL="0" indent="0">
              <a:buNone/>
            </a:pPr>
            <a:endParaRPr lang="en-US" dirty="0"/>
          </a:p>
          <a:p>
            <a:pPr marL="117475" indent="-117475">
              <a:buFont typeface="Arial" panose="020B0604020202020204" pitchFamily="34" charset="0"/>
              <a:buChar char="•"/>
            </a:pPr>
            <a:r>
              <a:rPr lang="en-US" dirty="0"/>
              <a:t>The inbox and outbox endpoints are RESTful services that handle the exchange of activities between platforms</a:t>
            </a:r>
          </a:p>
          <a:p>
            <a:pPr marL="117475" indent="-117475">
              <a:buFont typeface="Arial" panose="020B0604020202020204" pitchFamily="34" charset="0"/>
              <a:buChar char="•"/>
            </a:pPr>
            <a:r>
              <a:rPr lang="en-US" dirty="0"/>
              <a:t>Access validator to check the Grants, for both incoming and outgoing messages</a:t>
            </a:r>
          </a:p>
          <a:p>
            <a:pPr marL="117475" indent="-117475">
              <a:buFont typeface="Arial" panose="020B0604020202020204" pitchFamily="34" charset="0"/>
              <a:buChar char="•"/>
            </a:pPr>
            <a:r>
              <a:rPr lang="en-US" dirty="0"/>
              <a:t>Activity Transformer which serialize and deserialize the </a:t>
            </a:r>
            <a:r>
              <a:rPr lang="en-US" dirty="0" err="1"/>
              <a:t>json-ld</a:t>
            </a:r>
            <a:r>
              <a:rPr lang="en-US" dirty="0"/>
              <a:t> messages</a:t>
            </a:r>
          </a:p>
        </p:txBody>
      </p:sp>
      <p:sp>
        <p:nvSpPr>
          <p:cNvPr id="4" name="Slide Number Placeholder 3"/>
          <p:cNvSpPr>
            <a:spLocks noGrp="1"/>
          </p:cNvSpPr>
          <p:nvPr>
            <p:ph type="sldNum" sz="quarter" idx="5"/>
          </p:nvPr>
        </p:nvSpPr>
        <p:spPr/>
        <p:txBody>
          <a:bodyPr/>
          <a:lstStyle/>
          <a:p>
            <a:fld id="{4476A24B-926E-40EB-9E1B-5321DC3775E5}" type="slidenum">
              <a:rPr lang="en-US" smtClean="0"/>
              <a:t>15</a:t>
            </a:fld>
            <a:endParaRPr lang="en-US"/>
          </a:p>
        </p:txBody>
      </p:sp>
    </p:spTree>
    <p:extLst>
      <p:ext uri="{BB962C8B-B14F-4D97-AF65-F5344CB8AC3E}">
        <p14:creationId xmlns:p14="http://schemas.microsoft.com/office/powerpoint/2010/main" val="776772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7A091-90B4-0FB3-F0E0-4E5B0292BD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D8DF-76FA-DD60-8B72-9572145146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ED7BA-22D1-F375-4B63-8278D9A9A56F}"/>
              </a:ext>
            </a:extLst>
          </p:cNvPr>
          <p:cNvSpPr>
            <a:spLocks noGrp="1"/>
          </p:cNvSpPr>
          <p:nvPr>
            <p:ph type="body" idx="1"/>
          </p:nvPr>
        </p:nvSpPr>
        <p:spPr/>
        <p:txBody>
          <a:bodyPr/>
          <a:lstStyle/>
          <a:p>
            <a:pPr marL="0" indent="0">
              <a:buNone/>
            </a:pPr>
            <a:r>
              <a:rPr lang="es-ES" err="1"/>
              <a:t>We’ll</a:t>
            </a:r>
            <a:r>
              <a:rPr lang="es-ES"/>
              <a:t> </a:t>
            </a:r>
            <a:r>
              <a:rPr lang="es-ES" err="1"/>
              <a:t>get</a:t>
            </a:r>
            <a:r>
              <a:rPr lang="es-ES"/>
              <a:t> back to </a:t>
            </a:r>
            <a:r>
              <a:rPr lang="es-ES" err="1"/>
              <a:t>this</a:t>
            </a:r>
            <a:r>
              <a:rPr lang="es-ES"/>
              <a:t> </a:t>
            </a:r>
            <a:r>
              <a:rPr lang="es-ES" err="1"/>
              <a:t>later</a:t>
            </a:r>
            <a:endParaRPr lang="en-IE"/>
          </a:p>
        </p:txBody>
      </p:sp>
      <p:sp>
        <p:nvSpPr>
          <p:cNvPr id="4" name="Slide Number Placeholder 3">
            <a:extLst>
              <a:ext uri="{FF2B5EF4-FFF2-40B4-BE49-F238E27FC236}">
                <a16:creationId xmlns:a16="http://schemas.microsoft.com/office/drawing/2014/main" id="{9F4D5DDC-8DE4-98AF-A73B-CC5DF5EF0248}"/>
              </a:ext>
            </a:extLst>
          </p:cNvPr>
          <p:cNvSpPr>
            <a:spLocks noGrp="1"/>
          </p:cNvSpPr>
          <p:nvPr>
            <p:ph type="sldNum" sz="quarter" idx="5"/>
          </p:nvPr>
        </p:nvSpPr>
        <p:spPr/>
        <p:txBody>
          <a:bodyPr/>
          <a:lstStyle/>
          <a:p>
            <a:fld id="{4476A24B-926E-40EB-9E1B-5321DC3775E5}" type="slidenum">
              <a:rPr lang="en-US" smtClean="0"/>
              <a:t>16</a:t>
            </a:fld>
            <a:endParaRPr lang="en-US"/>
          </a:p>
        </p:txBody>
      </p:sp>
    </p:spTree>
    <p:extLst>
      <p:ext uri="{BB962C8B-B14F-4D97-AF65-F5344CB8AC3E}">
        <p14:creationId xmlns:p14="http://schemas.microsoft.com/office/powerpoint/2010/main" val="253841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2EAE3-3117-8273-B474-104CB9420664}"/>
            </a:ext>
          </a:extLst>
        </p:cNvPr>
        <p:cNvGrpSpPr/>
        <p:nvPr/>
      </p:nvGrpSpPr>
      <p:grpSpPr>
        <a:xfrm>
          <a:off x="0" y="0"/>
          <a:ext cx="0" cy="0"/>
          <a:chOff x="0" y="0"/>
          <a:chExt cx="0" cy="0"/>
        </a:xfrm>
      </p:grpSpPr>
      <p:sp>
        <p:nvSpPr>
          <p:cNvPr id="82945" name="Slide Image Placeholder 1">
            <a:extLst>
              <a:ext uri="{FF2B5EF4-FFF2-40B4-BE49-F238E27FC236}">
                <a16:creationId xmlns:a16="http://schemas.microsoft.com/office/drawing/2014/main" id="{DD916F77-0DA2-B2AE-B0D9-8A7D9E5232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a:extLst>
              <a:ext uri="{FF2B5EF4-FFF2-40B4-BE49-F238E27FC236}">
                <a16:creationId xmlns:a16="http://schemas.microsoft.com/office/drawing/2014/main" id="{E613C72E-99DA-6499-434C-DB8B3E66809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a:p>
        </p:txBody>
      </p:sp>
      <p:sp>
        <p:nvSpPr>
          <p:cNvPr id="82947" name="Slide Number Placeholder 3">
            <a:extLst>
              <a:ext uri="{FF2B5EF4-FFF2-40B4-BE49-F238E27FC236}">
                <a16:creationId xmlns:a16="http://schemas.microsoft.com/office/drawing/2014/main" id="{98B20C1B-37FE-344E-0030-3D69E23FDCE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0"/>
              </a:spcBef>
              <a:spcAft>
                <a:spcPct val="0"/>
              </a:spcAft>
            </a:pPr>
            <a:fld id="{0214D023-4CE0-5A4E-BD44-3AFFF1F0C646}" type="slidenum">
              <a:rPr lang="en-GB" altLang="en-US">
                <a:latin typeface="Franklin Gothic Book" charset="0"/>
              </a:rPr>
              <a:pPr fontAlgn="base">
                <a:spcBef>
                  <a:spcPct val="0"/>
                </a:spcBef>
                <a:spcAft>
                  <a:spcPct val="0"/>
                </a:spcAft>
              </a:pPr>
              <a:t>17</a:t>
            </a:fld>
            <a:endParaRPr lang="en-GB" altLang="en-US">
              <a:latin typeface="Franklin Gothic Book" charset="0"/>
            </a:endParaRPr>
          </a:p>
        </p:txBody>
      </p:sp>
    </p:spTree>
    <p:extLst>
      <p:ext uri="{BB962C8B-B14F-4D97-AF65-F5344CB8AC3E}">
        <p14:creationId xmlns:p14="http://schemas.microsoft.com/office/powerpoint/2010/main" val="3010719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C642C-FA1E-303C-D134-9709035D3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BD6D87-2681-8033-D248-7A6A5414B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23C65-D685-5DE9-0860-8D2F66B8050C}"/>
              </a:ext>
            </a:extLst>
          </p:cNvPr>
          <p:cNvSpPr>
            <a:spLocks noGrp="1"/>
          </p:cNvSpPr>
          <p:nvPr>
            <p:ph type="body" idx="1"/>
          </p:nvPr>
        </p:nvSpPr>
        <p:spPr/>
        <p:txBody>
          <a:bodyPr/>
          <a:lstStyle/>
          <a:p>
            <a:pPr marL="0" indent="0">
              <a:buNone/>
            </a:pPr>
            <a:r>
              <a:rPr lang="en-US" dirty="0"/>
              <a:t>With this experiment we validated that the federation of activities remained consistent after several attempts</a:t>
            </a:r>
            <a:endParaRPr lang="en-IE" dirty="0"/>
          </a:p>
        </p:txBody>
      </p:sp>
      <p:sp>
        <p:nvSpPr>
          <p:cNvPr id="4" name="Slide Number Placeholder 3">
            <a:extLst>
              <a:ext uri="{FF2B5EF4-FFF2-40B4-BE49-F238E27FC236}">
                <a16:creationId xmlns:a16="http://schemas.microsoft.com/office/drawing/2014/main" id="{29E70DAD-3C3A-257E-97EF-D58D7F71A973}"/>
              </a:ext>
            </a:extLst>
          </p:cNvPr>
          <p:cNvSpPr>
            <a:spLocks noGrp="1"/>
          </p:cNvSpPr>
          <p:nvPr>
            <p:ph type="sldNum" sz="quarter" idx="5"/>
          </p:nvPr>
        </p:nvSpPr>
        <p:spPr/>
        <p:txBody>
          <a:bodyPr/>
          <a:lstStyle/>
          <a:p>
            <a:fld id="{4476A24B-926E-40EB-9E1B-5321DC3775E5}" type="slidenum">
              <a:rPr lang="en-US" smtClean="0"/>
              <a:t>18</a:t>
            </a:fld>
            <a:endParaRPr lang="en-US"/>
          </a:p>
        </p:txBody>
      </p:sp>
    </p:spTree>
    <p:extLst>
      <p:ext uri="{BB962C8B-B14F-4D97-AF65-F5344CB8AC3E}">
        <p14:creationId xmlns:p14="http://schemas.microsoft.com/office/powerpoint/2010/main" val="2680767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3E325-4083-4C53-94F6-10ED17F5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89D17-2F4E-CFA5-940D-08E7916DF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D8B7D-EE73-8F84-2F5D-3689EB065C17}"/>
              </a:ext>
            </a:extLst>
          </p:cNvPr>
          <p:cNvSpPr>
            <a:spLocks noGrp="1"/>
          </p:cNvSpPr>
          <p:nvPr>
            <p:ph type="body" idx="1"/>
          </p:nvPr>
        </p:nvSpPr>
        <p:spPr/>
        <p:txBody>
          <a:bodyPr/>
          <a:lstStyle/>
          <a:p>
            <a:pPr marL="0" indent="0">
              <a:buNone/>
            </a:pPr>
            <a:r>
              <a:rPr lang="en-US" dirty="0"/>
              <a:t>With this experiment we validated that the federation of activities remained consistent after several attempts</a:t>
            </a:r>
            <a:endParaRPr lang="en-IE" dirty="0"/>
          </a:p>
        </p:txBody>
      </p:sp>
      <p:sp>
        <p:nvSpPr>
          <p:cNvPr id="4" name="Slide Number Placeholder 3">
            <a:extLst>
              <a:ext uri="{FF2B5EF4-FFF2-40B4-BE49-F238E27FC236}">
                <a16:creationId xmlns:a16="http://schemas.microsoft.com/office/drawing/2014/main" id="{050C0B35-02C1-0ADA-C871-D0253E4CCC80}"/>
              </a:ext>
            </a:extLst>
          </p:cNvPr>
          <p:cNvSpPr>
            <a:spLocks noGrp="1"/>
          </p:cNvSpPr>
          <p:nvPr>
            <p:ph type="sldNum" sz="quarter" idx="5"/>
          </p:nvPr>
        </p:nvSpPr>
        <p:spPr/>
        <p:txBody>
          <a:bodyPr/>
          <a:lstStyle/>
          <a:p>
            <a:fld id="{4476A24B-926E-40EB-9E1B-5321DC3775E5}" type="slidenum">
              <a:rPr lang="en-US" smtClean="0"/>
              <a:t>19</a:t>
            </a:fld>
            <a:endParaRPr lang="en-US"/>
          </a:p>
        </p:txBody>
      </p:sp>
    </p:spTree>
    <p:extLst>
      <p:ext uri="{BB962C8B-B14F-4D97-AF65-F5344CB8AC3E}">
        <p14:creationId xmlns:p14="http://schemas.microsoft.com/office/powerpoint/2010/main" val="198937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DE6BE-1FDA-20D8-C5DC-71FA2D25C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0F3E6-1937-F5CE-3D3D-53EF4C280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A816F-EA48-EB0B-5B69-AFDEE901353F}"/>
              </a:ext>
            </a:extLst>
          </p:cNvPr>
          <p:cNvSpPr>
            <a:spLocks noGrp="1"/>
          </p:cNvSpPr>
          <p:nvPr>
            <p:ph type="body" idx="1"/>
          </p:nvPr>
        </p:nvSpPr>
        <p:spPr/>
        <p:txBody>
          <a:bodyPr/>
          <a:lstStyle/>
          <a:p>
            <a:pPr marL="0" indent="0">
              <a:buNone/>
            </a:pPr>
            <a:r>
              <a:rPr lang="en-US" dirty="0"/>
              <a:t>With this experiment we validated that the federation of activities remained consistent after several attempts</a:t>
            </a:r>
            <a:endParaRPr lang="en-IE" dirty="0"/>
          </a:p>
        </p:txBody>
      </p:sp>
      <p:sp>
        <p:nvSpPr>
          <p:cNvPr id="4" name="Slide Number Placeholder 3">
            <a:extLst>
              <a:ext uri="{FF2B5EF4-FFF2-40B4-BE49-F238E27FC236}">
                <a16:creationId xmlns:a16="http://schemas.microsoft.com/office/drawing/2014/main" id="{DA182BCA-0DCA-002E-24C3-8A242EC3FF8D}"/>
              </a:ext>
            </a:extLst>
          </p:cNvPr>
          <p:cNvSpPr>
            <a:spLocks noGrp="1"/>
          </p:cNvSpPr>
          <p:nvPr>
            <p:ph type="sldNum" sz="quarter" idx="5"/>
          </p:nvPr>
        </p:nvSpPr>
        <p:spPr/>
        <p:txBody>
          <a:bodyPr/>
          <a:lstStyle/>
          <a:p>
            <a:fld id="{4476A24B-926E-40EB-9E1B-5321DC3775E5}" type="slidenum">
              <a:rPr lang="en-US" smtClean="0"/>
              <a:t>20</a:t>
            </a:fld>
            <a:endParaRPr lang="en-US"/>
          </a:p>
        </p:txBody>
      </p:sp>
    </p:spTree>
    <p:extLst>
      <p:ext uri="{BB962C8B-B14F-4D97-AF65-F5344CB8AC3E}">
        <p14:creationId xmlns:p14="http://schemas.microsoft.com/office/powerpoint/2010/main" val="343391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88D7-BECC-25AF-9EDF-5E37B015B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20748-7873-C7CE-C69B-1DE629B4A1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9F381-0643-B9F5-65EA-8EF905CA8B79}"/>
              </a:ext>
            </a:extLst>
          </p:cNvPr>
          <p:cNvSpPr>
            <a:spLocks noGrp="1"/>
          </p:cNvSpPr>
          <p:nvPr>
            <p:ph type="body" idx="1"/>
          </p:nvPr>
        </p:nvSpPr>
        <p:spPr/>
        <p:txBody>
          <a:bodyPr/>
          <a:lstStyle/>
          <a:p>
            <a:pPr marL="0" indent="0">
              <a:buNone/>
            </a:pPr>
            <a:r>
              <a:rPr lang="en-US" dirty="0"/>
              <a:t>With this experiment we validated that the federation of activities remained consistent after several attempts</a:t>
            </a:r>
            <a:endParaRPr lang="en-IE" dirty="0"/>
          </a:p>
        </p:txBody>
      </p:sp>
      <p:sp>
        <p:nvSpPr>
          <p:cNvPr id="4" name="Slide Number Placeholder 3">
            <a:extLst>
              <a:ext uri="{FF2B5EF4-FFF2-40B4-BE49-F238E27FC236}">
                <a16:creationId xmlns:a16="http://schemas.microsoft.com/office/drawing/2014/main" id="{19BDC419-7771-0250-6DD4-FD697DE1936B}"/>
              </a:ext>
            </a:extLst>
          </p:cNvPr>
          <p:cNvSpPr>
            <a:spLocks noGrp="1"/>
          </p:cNvSpPr>
          <p:nvPr>
            <p:ph type="sldNum" sz="quarter" idx="5"/>
          </p:nvPr>
        </p:nvSpPr>
        <p:spPr/>
        <p:txBody>
          <a:bodyPr/>
          <a:lstStyle/>
          <a:p>
            <a:fld id="{4476A24B-926E-40EB-9E1B-5321DC3775E5}" type="slidenum">
              <a:rPr lang="en-US" smtClean="0"/>
              <a:t>21</a:t>
            </a:fld>
            <a:endParaRPr lang="en-US"/>
          </a:p>
        </p:txBody>
      </p:sp>
    </p:spTree>
    <p:extLst>
      <p:ext uri="{BB962C8B-B14F-4D97-AF65-F5344CB8AC3E}">
        <p14:creationId xmlns:p14="http://schemas.microsoft.com/office/powerpoint/2010/main" val="3960332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2DC58-B97F-39FD-ADD2-1A095128C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E99D8-C63F-6CB4-B57A-74B6764B87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8015D-1AB7-F2F5-6699-58947F4E93C7}"/>
              </a:ext>
            </a:extLst>
          </p:cNvPr>
          <p:cNvSpPr>
            <a:spLocks noGrp="1"/>
          </p:cNvSpPr>
          <p:nvPr>
            <p:ph type="body" idx="1"/>
          </p:nvPr>
        </p:nvSpPr>
        <p:spPr/>
        <p:txBody>
          <a:bodyPr/>
          <a:lstStyle/>
          <a:p>
            <a:pPr marL="0" indent="0">
              <a:buNone/>
            </a:pPr>
            <a:endParaRPr lang="en-IE" dirty="0"/>
          </a:p>
        </p:txBody>
      </p:sp>
      <p:sp>
        <p:nvSpPr>
          <p:cNvPr id="4" name="Slide Number Placeholder 3">
            <a:extLst>
              <a:ext uri="{FF2B5EF4-FFF2-40B4-BE49-F238E27FC236}">
                <a16:creationId xmlns:a16="http://schemas.microsoft.com/office/drawing/2014/main" id="{BF6A39C7-1224-12B5-2AEA-D8BD32909E50}"/>
              </a:ext>
            </a:extLst>
          </p:cNvPr>
          <p:cNvSpPr>
            <a:spLocks noGrp="1"/>
          </p:cNvSpPr>
          <p:nvPr>
            <p:ph type="sldNum" sz="quarter" idx="5"/>
          </p:nvPr>
        </p:nvSpPr>
        <p:spPr/>
        <p:txBody>
          <a:bodyPr/>
          <a:lstStyle/>
          <a:p>
            <a:fld id="{4476A24B-926E-40EB-9E1B-5321DC3775E5}" type="slidenum">
              <a:rPr lang="en-US" smtClean="0"/>
              <a:t>22</a:t>
            </a:fld>
            <a:endParaRPr lang="en-US"/>
          </a:p>
        </p:txBody>
      </p:sp>
    </p:spTree>
    <p:extLst>
      <p:ext uri="{BB962C8B-B14F-4D97-AF65-F5344CB8AC3E}">
        <p14:creationId xmlns:p14="http://schemas.microsoft.com/office/powerpoint/2010/main" val="1941700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5BB72-4F19-06BF-C19C-59677CDE7C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DDBED-0B1E-2831-AB42-B36484062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FDDD0-7ADB-1C8D-7A54-55D6C7AD0E9A}"/>
              </a:ext>
            </a:extLst>
          </p:cNvPr>
          <p:cNvSpPr>
            <a:spLocks noGrp="1"/>
          </p:cNvSpPr>
          <p:nvPr>
            <p:ph type="body" idx="1"/>
          </p:nvPr>
        </p:nvSpPr>
        <p:spPr/>
        <p:txBody>
          <a:bodyPr/>
          <a:lstStyle/>
          <a:p>
            <a:pPr marL="0" indent="0">
              <a:buNone/>
            </a:pPr>
            <a:r>
              <a:rPr lang="en-US" dirty="0"/>
              <a:t>the server was unable to handle the volume of request. But executing 50 concurrent activities may not be typical</a:t>
            </a:r>
            <a:endParaRPr lang="en-IE" dirty="0"/>
          </a:p>
        </p:txBody>
      </p:sp>
      <p:sp>
        <p:nvSpPr>
          <p:cNvPr id="4" name="Slide Number Placeholder 3">
            <a:extLst>
              <a:ext uri="{FF2B5EF4-FFF2-40B4-BE49-F238E27FC236}">
                <a16:creationId xmlns:a16="http://schemas.microsoft.com/office/drawing/2014/main" id="{412160B7-CE83-E45F-72BB-6341830E2641}"/>
              </a:ext>
            </a:extLst>
          </p:cNvPr>
          <p:cNvSpPr>
            <a:spLocks noGrp="1"/>
          </p:cNvSpPr>
          <p:nvPr>
            <p:ph type="sldNum" sz="quarter" idx="5"/>
          </p:nvPr>
        </p:nvSpPr>
        <p:spPr/>
        <p:txBody>
          <a:bodyPr/>
          <a:lstStyle/>
          <a:p>
            <a:fld id="{4476A24B-926E-40EB-9E1B-5321DC3775E5}" type="slidenum">
              <a:rPr lang="en-US" smtClean="0"/>
              <a:t>23</a:t>
            </a:fld>
            <a:endParaRPr lang="en-US"/>
          </a:p>
        </p:txBody>
      </p:sp>
    </p:spTree>
    <p:extLst>
      <p:ext uri="{BB962C8B-B14F-4D97-AF65-F5344CB8AC3E}">
        <p14:creationId xmlns:p14="http://schemas.microsoft.com/office/powerpoint/2010/main" val="3868678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47A2D-248A-8A1A-922F-F2FC3F733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93EE2-1F0F-D9F0-2647-05AF48BD746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4459DB5-53F3-5859-891D-9BAC6692E56B}"/>
              </a:ext>
            </a:extLst>
          </p:cNvPr>
          <p:cNvSpPr>
            <a:spLocks noGrp="1"/>
          </p:cNvSpPr>
          <p:nvPr>
            <p:ph type="body" idx="1"/>
          </p:nvPr>
        </p:nvSpPr>
        <p:spPr/>
        <p:txBody>
          <a:bodyPr/>
          <a:lstStyle/>
          <a:p>
            <a:pPr marL="0" indent="0">
              <a:buNone/>
            </a:pPr>
            <a:r>
              <a:rPr lang="en-US" dirty="0"/>
              <a:t>Collaborative modeling is about bringing together people from different disciplines — for example, engineers, scientists, domain experts, and other stakeholders to build and evolve a shared model.</a:t>
            </a:r>
          </a:p>
          <a:p>
            <a:pPr marL="0" indent="0">
              <a:buNone/>
            </a:pPr>
            <a:endParaRPr lang="en-US" dirty="0"/>
          </a:p>
          <a:p>
            <a:pPr marL="0" indent="0">
              <a:buNone/>
            </a:pPr>
            <a:r>
              <a:rPr lang="en-US" dirty="0"/>
              <a:t>In an ideal scenario, every user can contribute to the model design using different platforms with different notations (tabular, textual, graphical, etc.)</a:t>
            </a:r>
          </a:p>
          <a:p>
            <a:pPr marL="0" indent="0">
              <a:buNone/>
            </a:pPr>
            <a:endParaRPr lang="en-US" dirty="0"/>
          </a:p>
          <a:p>
            <a:pPr marL="0" indent="0">
              <a:buNone/>
            </a:pPr>
            <a:r>
              <a:rPr lang="en-US" sz="1400" b="0" i="0" kern="1200" dirty="0">
                <a:solidFill>
                  <a:schemeClr val="tx1"/>
                </a:solidFill>
                <a:effectLst/>
                <a:latin typeface="+mn-lt"/>
                <a:ea typeface="+mn-ea"/>
                <a:cs typeface="+mn-cs"/>
              </a:rPr>
              <a:t>Let us begin by considering the concept of collaborative modeling.</a:t>
            </a:r>
            <a:br>
              <a:rPr lang="en-US" dirty="0"/>
            </a:br>
            <a:r>
              <a:rPr lang="en-US" sz="1400" b="0" i="0" kern="1200" dirty="0">
                <a:solidFill>
                  <a:schemeClr val="tx1"/>
                </a:solidFill>
                <a:effectLst/>
                <a:latin typeface="+mn-lt"/>
                <a:ea typeface="+mn-ea"/>
                <a:cs typeface="+mn-cs"/>
              </a:rPr>
              <a:t>Collaborative modeling is an approach that brings together users from different disciplines, each contributing their unique expertise to the development process.</a:t>
            </a:r>
            <a:br>
              <a:rPr lang="en-US" dirty="0"/>
            </a:br>
            <a:r>
              <a:rPr lang="en-US" sz="1400" b="0" i="0" kern="1200" dirty="0">
                <a:solidFill>
                  <a:schemeClr val="tx1"/>
                </a:solidFill>
                <a:effectLst/>
                <a:latin typeface="+mn-lt"/>
                <a:ea typeface="+mn-ea"/>
                <a:cs typeface="+mn-cs"/>
              </a:rPr>
              <a:t>Importantly, participants are able to work with their preferred tools or platforms, rather than being forced into a one-size-fits-all solution.</a:t>
            </a:r>
            <a:br>
              <a:rPr lang="en-US" dirty="0"/>
            </a:br>
            <a:r>
              <a:rPr lang="en-US" sz="1400" b="0" i="0" kern="1200" dirty="0">
                <a:solidFill>
                  <a:schemeClr val="tx1"/>
                </a:solidFill>
                <a:effectLst/>
                <a:latin typeface="+mn-lt"/>
                <a:ea typeface="+mn-ea"/>
                <a:cs typeface="+mn-cs"/>
              </a:rPr>
              <a:t>Through this collaboration, they collectively build and evolve a shared model, ensuring that the final product benefits from a diversity of perspectives and skills.</a:t>
            </a:r>
            <a:endParaRPr lang="en-US" dirty="0"/>
          </a:p>
        </p:txBody>
      </p:sp>
      <p:sp>
        <p:nvSpPr>
          <p:cNvPr id="4" name="Slide Number Placeholder 3">
            <a:extLst>
              <a:ext uri="{FF2B5EF4-FFF2-40B4-BE49-F238E27FC236}">
                <a16:creationId xmlns:a16="http://schemas.microsoft.com/office/drawing/2014/main" id="{EB5E109B-3029-5E90-C09D-55A978C64538}"/>
              </a:ext>
            </a:extLst>
          </p:cNvPr>
          <p:cNvSpPr>
            <a:spLocks noGrp="1"/>
          </p:cNvSpPr>
          <p:nvPr>
            <p:ph type="sldNum" sz="quarter" idx="10"/>
          </p:nvPr>
        </p:nvSpPr>
        <p:spPr/>
        <p:txBody>
          <a:bodyPr/>
          <a:lstStyle/>
          <a:p>
            <a:fld id="{4476A24B-926E-40EB-9E1B-5321DC3775E5}" type="slidenum">
              <a:rPr lang="en-US" smtClean="0"/>
              <a:t>2</a:t>
            </a:fld>
            <a:endParaRPr lang="en-US"/>
          </a:p>
        </p:txBody>
      </p:sp>
    </p:spTree>
    <p:extLst>
      <p:ext uri="{BB962C8B-B14F-4D97-AF65-F5344CB8AC3E}">
        <p14:creationId xmlns:p14="http://schemas.microsoft.com/office/powerpoint/2010/main" val="366097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56E1-6A28-4CA4-2BF1-9E3B4B99A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F7028-404E-0697-1DDB-F3D063FF37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7DF9B79-CD6D-9097-7A8A-6E6914B9CF49}"/>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FB04EBF3-05E0-354F-6A21-CE95B104182D}"/>
              </a:ext>
            </a:extLst>
          </p:cNvPr>
          <p:cNvSpPr>
            <a:spLocks noGrp="1"/>
          </p:cNvSpPr>
          <p:nvPr>
            <p:ph type="sldNum" sz="quarter" idx="10"/>
          </p:nvPr>
        </p:nvSpPr>
        <p:spPr/>
        <p:txBody>
          <a:bodyPr/>
          <a:lstStyle/>
          <a:p>
            <a:fld id="{4476A24B-926E-40EB-9E1B-5321DC3775E5}" type="slidenum">
              <a:rPr lang="en-US" smtClean="0"/>
              <a:t>24</a:t>
            </a:fld>
            <a:endParaRPr lang="en-US"/>
          </a:p>
        </p:txBody>
      </p:sp>
    </p:spTree>
    <p:extLst>
      <p:ext uri="{BB962C8B-B14F-4D97-AF65-F5344CB8AC3E}">
        <p14:creationId xmlns:p14="http://schemas.microsoft.com/office/powerpoint/2010/main" val="1213598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E" dirty="0"/>
          </a:p>
        </p:txBody>
      </p:sp>
      <p:sp>
        <p:nvSpPr>
          <p:cNvPr id="4" name="Slide Number Placeholder 3"/>
          <p:cNvSpPr>
            <a:spLocks noGrp="1"/>
          </p:cNvSpPr>
          <p:nvPr>
            <p:ph type="sldNum" sz="quarter" idx="5"/>
          </p:nvPr>
        </p:nvSpPr>
        <p:spPr/>
        <p:txBody>
          <a:bodyPr/>
          <a:lstStyle/>
          <a:p>
            <a:fld id="{4476A24B-926E-40EB-9E1B-5321DC3775E5}" type="slidenum">
              <a:rPr lang="en-US" smtClean="0"/>
              <a:t>25</a:t>
            </a:fld>
            <a:endParaRPr lang="en-US"/>
          </a:p>
        </p:txBody>
      </p:sp>
    </p:spTree>
    <p:extLst>
      <p:ext uri="{BB962C8B-B14F-4D97-AF65-F5344CB8AC3E}">
        <p14:creationId xmlns:p14="http://schemas.microsoft.com/office/powerpoint/2010/main" val="352221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B3610-236E-5D0D-AFA4-DB09541892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ABAB6-72FC-FAC0-D0FE-44E253341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443AA1-AADE-514B-6792-5425546B707D}"/>
              </a:ext>
            </a:extLst>
          </p:cNvPr>
          <p:cNvSpPr>
            <a:spLocks noGrp="1"/>
          </p:cNvSpPr>
          <p:nvPr>
            <p:ph type="body" idx="1"/>
          </p:nvPr>
        </p:nvSpPr>
        <p:spPr/>
        <p:txBody>
          <a:bodyPr/>
          <a:lstStyle/>
          <a:p>
            <a:r>
              <a:rPr lang="en-US" sz="1400" b="0" i="0" kern="1200" dirty="0">
                <a:solidFill>
                  <a:schemeClr val="tx1"/>
                </a:solidFill>
                <a:effectLst/>
                <a:latin typeface="+mn-lt"/>
                <a:ea typeface="+mn-ea"/>
                <a:cs typeface="+mn-cs"/>
              </a:rPr>
              <a:t>On this slide, we see the architecture of the BESSER low-code platform.</a:t>
            </a:r>
            <a:br>
              <a:rPr lang="en-US" dirty="0"/>
            </a:br>
            <a:r>
              <a:rPr lang="en-US" sz="1400" b="0" i="0" kern="1200" dirty="0">
                <a:solidFill>
                  <a:schemeClr val="tx1"/>
                </a:solidFill>
                <a:effectLst/>
                <a:latin typeface="+mn-lt"/>
                <a:ea typeface="+mn-ea"/>
                <a:cs typeface="+mn-cs"/>
              </a:rPr>
              <a:t>BESSER adopts a low-code approach specifically tailored for the development of smart software, enabling rapid prototyping and deployment with minimal manual coding.</a:t>
            </a:r>
            <a:br>
              <a:rPr lang="en-US" dirty="0"/>
            </a:br>
            <a:r>
              <a:rPr lang="en-US" sz="1400" b="0" i="0" kern="1200" dirty="0">
                <a:solidFill>
                  <a:schemeClr val="tx1"/>
                </a:solidFill>
                <a:effectLst/>
                <a:latin typeface="+mn-lt"/>
                <a:ea typeface="+mn-ea"/>
                <a:cs typeface="+mn-cs"/>
              </a:rPr>
              <a:t>Importantly, BESSER is open-source, fostering transparency and community collaboration.</a:t>
            </a:r>
            <a:br>
              <a:rPr lang="en-US" dirty="0"/>
            </a:br>
            <a:r>
              <a:rPr lang="en-US" sz="1400" b="0" i="0" kern="1200" dirty="0">
                <a:solidFill>
                  <a:schemeClr val="tx1"/>
                </a:solidFill>
                <a:effectLst/>
                <a:latin typeface="+mn-lt"/>
                <a:ea typeface="+mn-ea"/>
                <a:cs typeface="+mn-cs"/>
              </a:rPr>
              <a:t>This platform is the result of a five-year FNR PEARL project, reflecting a significant investment in advancing the capabilities and accessibility of low-code technologies.</a:t>
            </a:r>
            <a:endParaRPr lang="en-IE" dirty="0"/>
          </a:p>
        </p:txBody>
      </p:sp>
      <p:sp>
        <p:nvSpPr>
          <p:cNvPr id="4" name="Slide Number Placeholder 3">
            <a:extLst>
              <a:ext uri="{FF2B5EF4-FFF2-40B4-BE49-F238E27FC236}">
                <a16:creationId xmlns:a16="http://schemas.microsoft.com/office/drawing/2014/main" id="{DAD914D5-2AEE-DC55-2914-424C6DAA55C6}"/>
              </a:ext>
            </a:extLst>
          </p:cNvPr>
          <p:cNvSpPr>
            <a:spLocks noGrp="1"/>
          </p:cNvSpPr>
          <p:nvPr>
            <p:ph type="sldNum" sz="quarter" idx="5"/>
          </p:nvPr>
        </p:nvSpPr>
        <p:spPr/>
        <p:txBody>
          <a:bodyPr/>
          <a:lstStyle/>
          <a:p>
            <a:fld id="{4476A24B-926E-40EB-9E1B-5321DC3775E5}" type="slidenum">
              <a:rPr lang="en-US" smtClean="0"/>
              <a:t>26</a:t>
            </a:fld>
            <a:endParaRPr lang="en-US"/>
          </a:p>
        </p:txBody>
      </p:sp>
    </p:spTree>
    <p:extLst>
      <p:ext uri="{BB962C8B-B14F-4D97-AF65-F5344CB8AC3E}">
        <p14:creationId xmlns:p14="http://schemas.microsoft.com/office/powerpoint/2010/main" val="522332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62887-8E0F-4FFE-5E5B-806B5BEF3F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334B83-44C7-5BAF-BD11-30E1B2B80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F3B26-A7BE-4FBE-D008-51E1EDEE666D}"/>
              </a:ext>
            </a:extLst>
          </p:cNvPr>
          <p:cNvSpPr>
            <a:spLocks noGrp="1"/>
          </p:cNvSpPr>
          <p:nvPr>
            <p:ph type="body" idx="1"/>
          </p:nvPr>
        </p:nvSpPr>
        <p:spPr/>
        <p:txBody>
          <a:bodyPr/>
          <a:lstStyle/>
          <a:p>
            <a:pPr marL="0" indent="0">
              <a:buNone/>
            </a:pPr>
            <a:r>
              <a:rPr lang="es-ES" err="1"/>
              <a:t>We’ll</a:t>
            </a:r>
            <a:r>
              <a:rPr lang="es-ES"/>
              <a:t> </a:t>
            </a:r>
            <a:r>
              <a:rPr lang="es-ES" err="1"/>
              <a:t>get</a:t>
            </a:r>
            <a:r>
              <a:rPr lang="es-ES"/>
              <a:t> back to </a:t>
            </a:r>
            <a:r>
              <a:rPr lang="es-ES" err="1"/>
              <a:t>this</a:t>
            </a:r>
            <a:r>
              <a:rPr lang="es-ES"/>
              <a:t> </a:t>
            </a:r>
            <a:r>
              <a:rPr lang="es-ES" err="1"/>
              <a:t>later</a:t>
            </a:r>
            <a:endParaRPr lang="en-IE"/>
          </a:p>
        </p:txBody>
      </p:sp>
      <p:sp>
        <p:nvSpPr>
          <p:cNvPr id="4" name="Slide Number Placeholder 3">
            <a:extLst>
              <a:ext uri="{FF2B5EF4-FFF2-40B4-BE49-F238E27FC236}">
                <a16:creationId xmlns:a16="http://schemas.microsoft.com/office/drawing/2014/main" id="{3113249C-2048-BB21-7244-F4E90D5F50C0}"/>
              </a:ext>
            </a:extLst>
          </p:cNvPr>
          <p:cNvSpPr>
            <a:spLocks noGrp="1"/>
          </p:cNvSpPr>
          <p:nvPr>
            <p:ph type="sldNum" sz="quarter" idx="5"/>
          </p:nvPr>
        </p:nvSpPr>
        <p:spPr/>
        <p:txBody>
          <a:bodyPr/>
          <a:lstStyle/>
          <a:p>
            <a:fld id="{4476A24B-926E-40EB-9E1B-5321DC3775E5}" type="slidenum">
              <a:rPr lang="en-US" smtClean="0"/>
              <a:t>27</a:t>
            </a:fld>
            <a:endParaRPr lang="en-US"/>
          </a:p>
        </p:txBody>
      </p:sp>
    </p:spTree>
    <p:extLst>
      <p:ext uri="{BB962C8B-B14F-4D97-AF65-F5344CB8AC3E}">
        <p14:creationId xmlns:p14="http://schemas.microsoft.com/office/powerpoint/2010/main" val="412316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4476A24B-926E-40EB-9E1B-5321DC3775E5}" type="slidenum">
              <a:rPr lang="en-US" smtClean="0"/>
              <a:t>28</a:t>
            </a:fld>
            <a:endParaRPr lang="en-US"/>
          </a:p>
        </p:txBody>
      </p:sp>
    </p:spTree>
    <p:extLst>
      <p:ext uri="{BB962C8B-B14F-4D97-AF65-F5344CB8AC3E}">
        <p14:creationId xmlns:p14="http://schemas.microsoft.com/office/powerpoint/2010/main" val="355616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57388-BFD4-F253-D37F-45A50E147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433478-96A1-BF86-4DDB-67BEB022F43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19167D-5E13-0C23-6836-46DD42F2EB11}"/>
              </a:ext>
            </a:extLst>
          </p:cNvPr>
          <p:cNvSpPr>
            <a:spLocks noGrp="1"/>
          </p:cNvSpPr>
          <p:nvPr>
            <p:ph type="body" idx="1"/>
          </p:nvPr>
        </p:nvSpPr>
        <p:spPr/>
        <p:txBody>
          <a:bodyPr/>
          <a:lstStyle/>
          <a:p>
            <a:pPr marL="0" indent="0">
              <a:buNone/>
            </a:pPr>
            <a:r>
              <a:rPr lang="en-US" dirty="0"/>
              <a:t>But, in practice, is not like that. And one of the challenge is how to make this collaboration possible across different platforms without forcing everyone into a single tool. (Also represent a lock-in vendor problem)</a:t>
            </a:r>
          </a:p>
          <a:p>
            <a:pPr marL="0" indent="0">
              <a:buNone/>
            </a:pPr>
            <a:endParaRPr lang="en-US" dirty="0"/>
          </a:p>
          <a:p>
            <a:pPr marL="0" indent="0">
              <a:buNone/>
            </a:pPr>
            <a:r>
              <a:rPr lang="en-US" dirty="0"/>
              <a:t>Introduce single failure points, hamper scalability, and raise privacy and control concerns for participants</a:t>
            </a:r>
          </a:p>
          <a:p>
            <a:pPr marL="0" indent="0">
              <a:buNone/>
            </a:pPr>
            <a:endParaRPr lang="en-US" dirty="0"/>
          </a:p>
          <a:p>
            <a:pPr marL="342900" indent="-342900">
              <a:buAutoNum type="arabicPeriod"/>
            </a:pPr>
            <a:r>
              <a:rPr lang="en-US" dirty="0"/>
              <a:t>Simple arch. Only one API to query and update the model</a:t>
            </a:r>
          </a:p>
          <a:p>
            <a:pPr marL="342900" indent="-342900">
              <a:buAutoNum type="arabicPeriod"/>
            </a:pPr>
            <a:endParaRPr lang="en-US" dirty="0"/>
          </a:p>
          <a:p>
            <a:pPr marL="342900" indent="-342900">
              <a:buAutoNum type="arabicPeriod"/>
            </a:pPr>
            <a:endParaRPr lang="en-US" dirty="0"/>
          </a:p>
          <a:p>
            <a:pPr marL="0" indent="0">
              <a:buNone/>
            </a:pPr>
            <a:r>
              <a:rPr lang="en-US" sz="1400" b="0" i="0" kern="1200" dirty="0">
                <a:solidFill>
                  <a:schemeClr val="tx1"/>
                </a:solidFill>
                <a:effectLst/>
                <a:latin typeface="+mn-lt"/>
                <a:ea typeface="+mn-ea"/>
                <a:cs typeface="+mn-cs"/>
              </a:rPr>
              <a:t>However, collaborative modeling is not without its challenges.</a:t>
            </a:r>
            <a:br>
              <a:rPr lang="en-US" dirty="0"/>
            </a:br>
            <a:r>
              <a:rPr lang="en-US" sz="1400" b="0" i="0" kern="1200" dirty="0">
                <a:solidFill>
                  <a:schemeClr val="tx1"/>
                </a:solidFill>
                <a:effectLst/>
                <a:latin typeface="+mn-lt"/>
                <a:ea typeface="+mn-ea"/>
                <a:cs typeface="+mn-cs"/>
              </a:rPr>
              <a:t>A significant obstacle arises when all users are required to use the same tool.</a:t>
            </a:r>
            <a:br>
              <a:rPr lang="en-US" dirty="0"/>
            </a:br>
            <a:r>
              <a:rPr lang="en-US" sz="1400" b="0" i="0" kern="1200" dirty="0">
                <a:solidFill>
                  <a:schemeClr val="tx1"/>
                </a:solidFill>
                <a:effectLst/>
                <a:latin typeface="+mn-lt"/>
                <a:ea typeface="+mn-ea"/>
                <a:cs typeface="+mn-cs"/>
              </a:rPr>
              <a:t>This restriction can hinder participation, as it may not accommodate the varied preferences and workflows of users from different backgrounds.</a:t>
            </a:r>
            <a:br>
              <a:rPr lang="en-US" dirty="0"/>
            </a:br>
            <a:r>
              <a:rPr lang="en-US" sz="1400" b="0" i="0" kern="1200" dirty="0">
                <a:solidFill>
                  <a:schemeClr val="tx1"/>
                </a:solidFill>
                <a:effectLst/>
                <a:latin typeface="+mn-lt"/>
                <a:ea typeface="+mn-ea"/>
                <a:cs typeface="+mn-cs"/>
              </a:rPr>
              <a:t>As a result, the collaborative process can become less inclusive and less effective.</a:t>
            </a:r>
            <a:endParaRPr lang="en-US" dirty="0"/>
          </a:p>
        </p:txBody>
      </p:sp>
      <p:sp>
        <p:nvSpPr>
          <p:cNvPr id="4" name="Slide Number Placeholder 3">
            <a:extLst>
              <a:ext uri="{FF2B5EF4-FFF2-40B4-BE49-F238E27FC236}">
                <a16:creationId xmlns:a16="http://schemas.microsoft.com/office/drawing/2014/main" id="{99822C73-3846-7EFD-FE76-AAF44A374B87}"/>
              </a:ext>
            </a:extLst>
          </p:cNvPr>
          <p:cNvSpPr>
            <a:spLocks noGrp="1"/>
          </p:cNvSpPr>
          <p:nvPr>
            <p:ph type="sldNum" sz="quarter" idx="10"/>
          </p:nvPr>
        </p:nvSpPr>
        <p:spPr/>
        <p:txBody>
          <a:bodyPr/>
          <a:lstStyle/>
          <a:p>
            <a:fld id="{4476A24B-926E-40EB-9E1B-5321DC3775E5}" type="slidenum">
              <a:rPr lang="en-US" smtClean="0"/>
              <a:t>3</a:t>
            </a:fld>
            <a:endParaRPr lang="en-US"/>
          </a:p>
        </p:txBody>
      </p:sp>
    </p:spTree>
    <p:extLst>
      <p:ext uri="{BB962C8B-B14F-4D97-AF65-F5344CB8AC3E}">
        <p14:creationId xmlns:p14="http://schemas.microsoft.com/office/powerpoint/2010/main" val="33794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0BA21-7CB4-1977-6637-D935F4530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151C76-237F-F96E-5848-1A6AA083440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09A55B-7201-9A49-6A77-B2457C705D0E}"/>
              </a:ext>
            </a:extLst>
          </p:cNvPr>
          <p:cNvSpPr>
            <a:spLocks noGrp="1"/>
          </p:cNvSpPr>
          <p:nvPr>
            <p:ph type="body" idx="1"/>
          </p:nvPr>
        </p:nvSpPr>
        <p:spPr/>
        <p:txBody>
          <a:bodyPr/>
          <a:lstStyle/>
          <a:p>
            <a:pPr marL="0" indent="0">
              <a:buNone/>
            </a:pPr>
            <a:r>
              <a:rPr lang="en-US" dirty="0"/>
              <a:t>But, in practice, is not like that. And one of the challenge is how to make this collaboration possible across different platforms without forcing everyone into a single tool. (Also represent a lock-in vendor problem)</a:t>
            </a:r>
          </a:p>
          <a:p>
            <a:pPr marL="0" indent="0">
              <a:buNone/>
            </a:pPr>
            <a:endParaRPr lang="en-US" dirty="0"/>
          </a:p>
          <a:p>
            <a:pPr marL="0" indent="0">
              <a:buNone/>
            </a:pPr>
            <a:r>
              <a:rPr lang="en-US" dirty="0"/>
              <a:t>Introduce single failure points, hamper scalability, and raise privacy and control concerns for participants</a:t>
            </a:r>
          </a:p>
          <a:p>
            <a:pPr marL="0" indent="0">
              <a:buNone/>
            </a:pPr>
            <a:endParaRPr lang="en-US" dirty="0"/>
          </a:p>
          <a:p>
            <a:pPr marL="0" indent="0">
              <a:buNone/>
            </a:pPr>
            <a:r>
              <a:rPr lang="en-US" dirty="0"/>
              <a:t>PROS</a:t>
            </a:r>
          </a:p>
          <a:p>
            <a:pPr marL="285750" indent="-285750">
              <a:buFont typeface="Arial" panose="020B0604020202020204" pitchFamily="34" charset="0"/>
              <a:buChar char="•"/>
            </a:pPr>
            <a:r>
              <a:rPr lang="en-US" sz="1400" dirty="0">
                <a:solidFill>
                  <a:schemeClr val="tx2"/>
                </a:solidFill>
              </a:rPr>
              <a:t>Simple architecture → easy to implement</a:t>
            </a:r>
          </a:p>
          <a:p>
            <a:pPr marL="285750" indent="-285750">
              <a:buFont typeface="Arial" panose="020B0604020202020204" pitchFamily="34" charset="0"/>
              <a:buChar char="•"/>
            </a:pPr>
            <a:r>
              <a:rPr lang="en-US" sz="1400" dirty="0">
                <a:solidFill>
                  <a:schemeClr val="tx2"/>
                </a:solidFill>
              </a:rPr>
              <a:t>Server orders all updates → no conflicts</a:t>
            </a:r>
          </a:p>
          <a:p>
            <a:pPr marL="285750" indent="-285750">
              <a:buFont typeface="Arial" panose="020B0604020202020204" pitchFamily="34" charset="0"/>
              <a:buChar char="•"/>
            </a:pPr>
            <a:r>
              <a:rPr lang="en-US" sz="1400" dirty="0">
                <a:solidFill>
                  <a:schemeClr val="tx2"/>
                </a:solidFill>
              </a:rPr>
              <a:t>Ideal for small or controlled systems</a:t>
            </a:r>
          </a:p>
          <a:p>
            <a:endParaRPr lang="en-US" sz="1400" dirty="0"/>
          </a:p>
          <a:p>
            <a:pPr marL="0" indent="0">
              <a:buNone/>
            </a:pPr>
            <a:endParaRPr lang="en-US" dirty="0"/>
          </a:p>
          <a:p>
            <a:pPr marL="0" indent="0">
              <a:buNone/>
            </a:pPr>
            <a:r>
              <a:rPr lang="en-US" dirty="0"/>
              <a:t>CONS</a:t>
            </a:r>
          </a:p>
          <a:p>
            <a:pPr marL="285750" indent="-285750">
              <a:buFont typeface="Arial" panose="020B0604020202020204" pitchFamily="34" charset="0"/>
              <a:buChar char="•"/>
            </a:pPr>
            <a:r>
              <a:rPr lang="en-US" sz="1400" dirty="0">
                <a:solidFill>
                  <a:schemeClr val="tx2"/>
                </a:solidFill>
              </a:rPr>
              <a:t>Single point of failure → if the server crashes, all clients are affected</a:t>
            </a:r>
          </a:p>
          <a:p>
            <a:pPr marL="285750" indent="-285750">
              <a:buFont typeface="Arial" panose="020B0604020202020204" pitchFamily="34" charset="0"/>
              <a:buChar char="•"/>
            </a:pPr>
            <a:r>
              <a:rPr lang="en-US" sz="1400" dirty="0">
                <a:solidFill>
                  <a:schemeClr val="tx2"/>
                </a:solidFill>
              </a:rPr>
              <a:t>Limited scalability → performance drops as load increases</a:t>
            </a:r>
          </a:p>
          <a:p>
            <a:pPr marL="285750" indent="-285750">
              <a:buFont typeface="Arial" panose="020B0604020202020204" pitchFamily="34" charset="0"/>
              <a:buChar char="•"/>
            </a:pPr>
            <a:r>
              <a:rPr lang="en-US" sz="1400" dirty="0">
                <a:solidFill>
                  <a:schemeClr val="tx2"/>
                </a:solidFill>
              </a:rPr>
              <a:t>Data breach risk → one compromise can expose all information</a:t>
            </a:r>
          </a:p>
          <a:p>
            <a:pPr marL="285750" indent="-285750">
              <a:buFont typeface="Arial" panose="020B0604020202020204" pitchFamily="34" charset="0"/>
              <a:buChar char="•"/>
            </a:pPr>
            <a:r>
              <a:rPr lang="en-US" sz="1400" dirty="0">
                <a:solidFill>
                  <a:schemeClr val="tx2"/>
                </a:solidFill>
              </a:rPr>
              <a:t>Network dependency → requires constant connection to the server</a:t>
            </a:r>
          </a:p>
          <a:p>
            <a:pPr marL="285750" indent="-285750">
              <a:buFont typeface="Arial" panose="020B0604020202020204" pitchFamily="34" charset="0"/>
              <a:buChar char="•"/>
            </a:pPr>
            <a:r>
              <a:rPr lang="en-US" sz="1400" dirty="0">
                <a:solidFill>
                  <a:schemeClr val="tx2"/>
                </a:solidFill>
              </a:rPr>
              <a:t>Latency bottleneck → all updates go through a single node</a:t>
            </a: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marL="285750" indent="-285750">
              <a:buFont typeface="Arial" panose="020B0604020202020204" pitchFamily="34" charset="0"/>
              <a:buChar char="•"/>
            </a:pPr>
            <a:endParaRPr lang="en-US" sz="1400" dirty="0">
              <a:solidFill>
                <a:schemeClr val="tx2"/>
              </a:solidFill>
            </a:endParaRPr>
          </a:p>
          <a:p>
            <a:pPr marL="0" indent="0">
              <a:buFont typeface="Arial" panose="020B0604020202020204" pitchFamily="34" charset="0"/>
              <a:buNone/>
            </a:pPr>
            <a:r>
              <a:rPr lang="en-US" sz="1400" b="0" i="0" kern="1200" dirty="0">
                <a:solidFill>
                  <a:schemeClr val="tx1"/>
                </a:solidFill>
                <a:effectLst/>
                <a:latin typeface="+mn-lt"/>
                <a:ea typeface="+mn-ea"/>
                <a:cs typeface="+mn-cs"/>
              </a:rPr>
              <a:t>Another common challenge is the reliance on a single central server for collaboration.</a:t>
            </a:r>
            <a:br>
              <a:rPr lang="en-US" dirty="0"/>
            </a:br>
            <a:r>
              <a:rPr lang="en-US" sz="1400" b="0" i="0" kern="1200" dirty="0">
                <a:solidFill>
                  <a:schemeClr val="tx1"/>
                </a:solidFill>
                <a:effectLst/>
                <a:latin typeface="+mn-lt"/>
                <a:ea typeface="+mn-ea"/>
                <a:cs typeface="+mn-cs"/>
              </a:rPr>
              <a:t>There are some clear advantages to this approach: it offers a simple architecture, the server can efficiently order all updates, and it is well-suited for small or tightly controlled systems.</a:t>
            </a:r>
            <a:br>
              <a:rPr lang="en-US" dirty="0"/>
            </a:br>
            <a:r>
              <a:rPr lang="en-US" sz="1400" b="0" i="0" kern="1200" dirty="0">
                <a:solidFill>
                  <a:schemeClr val="tx1"/>
                </a:solidFill>
                <a:effectLst/>
                <a:latin typeface="+mn-lt"/>
                <a:ea typeface="+mn-ea"/>
                <a:cs typeface="+mn-cs"/>
              </a:rPr>
              <a:t>However, there are also notable drawbacks.</a:t>
            </a:r>
            <a:br>
              <a:rPr lang="en-US" dirty="0"/>
            </a:br>
            <a:r>
              <a:rPr lang="en-US" sz="1400" b="0" i="0" kern="1200" dirty="0">
                <a:solidFill>
                  <a:schemeClr val="tx1"/>
                </a:solidFill>
                <a:effectLst/>
                <a:latin typeface="+mn-lt"/>
                <a:ea typeface="+mn-ea"/>
                <a:cs typeface="+mn-cs"/>
              </a:rPr>
              <a:t>A central server represents a single point of failure, which can jeopardize the entire system if it goes down.</a:t>
            </a:r>
            <a:br>
              <a:rPr lang="en-US" dirty="0"/>
            </a:br>
            <a:r>
              <a:rPr lang="en-US" sz="1400" b="0" i="0" kern="1200" dirty="0">
                <a:solidFill>
                  <a:schemeClr val="tx1"/>
                </a:solidFill>
                <a:effectLst/>
                <a:latin typeface="+mn-lt"/>
                <a:ea typeface="+mn-ea"/>
                <a:cs typeface="+mn-cs"/>
              </a:rPr>
              <a:t>It also limits scalability, introduces risks of data breaches, and can become a latency bottleneck as the number of users grows.</a:t>
            </a:r>
            <a:br>
              <a:rPr lang="en-US" dirty="0"/>
            </a:br>
            <a:r>
              <a:rPr lang="en-US" sz="1400" b="0" i="0" kern="1200" dirty="0">
                <a:solidFill>
                  <a:schemeClr val="tx1"/>
                </a:solidFill>
                <a:effectLst/>
                <a:latin typeface="+mn-lt"/>
                <a:ea typeface="+mn-ea"/>
                <a:cs typeface="+mn-cs"/>
              </a:rPr>
              <a:t>These issues highlight the need for more robust and flexible solutions in collaborative modeling environments.</a:t>
            </a:r>
            <a:endParaRPr lang="en-US" sz="1400" dirty="0">
              <a:solidFill>
                <a:schemeClr val="tx2"/>
              </a:solidFill>
            </a:endParaRPr>
          </a:p>
        </p:txBody>
      </p:sp>
      <p:sp>
        <p:nvSpPr>
          <p:cNvPr id="4" name="Slide Number Placeholder 3">
            <a:extLst>
              <a:ext uri="{FF2B5EF4-FFF2-40B4-BE49-F238E27FC236}">
                <a16:creationId xmlns:a16="http://schemas.microsoft.com/office/drawing/2014/main" id="{9BF62E2C-018D-84F6-8C97-6E9582270C36}"/>
              </a:ext>
            </a:extLst>
          </p:cNvPr>
          <p:cNvSpPr>
            <a:spLocks noGrp="1"/>
          </p:cNvSpPr>
          <p:nvPr>
            <p:ph type="sldNum" sz="quarter" idx="10"/>
          </p:nvPr>
        </p:nvSpPr>
        <p:spPr/>
        <p:txBody>
          <a:bodyPr/>
          <a:lstStyle/>
          <a:p>
            <a:fld id="{4476A24B-926E-40EB-9E1B-5321DC3775E5}" type="slidenum">
              <a:rPr lang="en-US" smtClean="0"/>
              <a:t>4</a:t>
            </a:fld>
            <a:endParaRPr lang="en-US"/>
          </a:p>
        </p:txBody>
      </p:sp>
    </p:spTree>
    <p:extLst>
      <p:ext uri="{BB962C8B-B14F-4D97-AF65-F5344CB8AC3E}">
        <p14:creationId xmlns:p14="http://schemas.microsoft.com/office/powerpoint/2010/main" val="4078304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75424-8780-DB51-C031-92C050901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51F583-BA4D-6FFF-9944-396E07DCD04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9A1D960-43A5-C4E9-7DFA-9966826FEACA}"/>
              </a:ext>
            </a:extLst>
          </p:cNvPr>
          <p:cNvSpPr>
            <a:spLocks noGrp="1"/>
          </p:cNvSpPr>
          <p:nvPr>
            <p:ph type="body" idx="1"/>
          </p:nvPr>
        </p:nvSpPr>
        <p:spPr/>
        <p:txBody>
          <a:bodyPr/>
          <a:lstStyle/>
          <a:p>
            <a:r>
              <a:rPr lang="en-US" b="1" dirty="0"/>
              <a:t>Pros</a:t>
            </a:r>
          </a:p>
          <a:p>
            <a:r>
              <a:rPr lang="en-US" dirty="0"/>
              <a:t>No single point of failure → every node has a full copy of the data</a:t>
            </a:r>
          </a:p>
          <a:p>
            <a:r>
              <a:rPr lang="en-US" dirty="0"/>
              <a:t>Works offline → sync later when connected</a:t>
            </a:r>
          </a:p>
          <a:p>
            <a:r>
              <a:rPr lang="en-US" dirty="0"/>
              <a:t>Scales well → updates distributed among peers</a:t>
            </a:r>
          </a:p>
          <a:p>
            <a:r>
              <a:rPr lang="en-US" dirty="0"/>
              <a:t>Enables branching and merging → supports parallel work</a:t>
            </a:r>
          </a:p>
          <a:p>
            <a:r>
              <a:rPr lang="en-US" dirty="0"/>
              <a:t>Increases resilience → data survives even if one node fails</a:t>
            </a:r>
          </a:p>
          <a:p>
            <a:br>
              <a:rPr lang="en-US" dirty="0"/>
            </a:br>
            <a:endParaRPr lang="en-US" dirty="0"/>
          </a:p>
          <a:p>
            <a:r>
              <a:rPr lang="en-US" b="1" dirty="0"/>
              <a:t>Cons</a:t>
            </a:r>
          </a:p>
          <a:p>
            <a:r>
              <a:rPr lang="en-US" dirty="0"/>
              <a:t>Complex conflict management → updates may diverge across replicas</a:t>
            </a:r>
          </a:p>
          <a:p>
            <a:r>
              <a:rPr lang="en-US" dirty="0"/>
              <a:t>Higher storage requirements → each node stores full history</a:t>
            </a:r>
          </a:p>
          <a:p>
            <a:r>
              <a:rPr lang="en-US" dirty="0"/>
              <a:t>Sync overhead → merging and reconciliation can be costly</a:t>
            </a:r>
          </a:p>
          <a:p>
            <a:r>
              <a:rPr lang="en-US" dirty="0"/>
              <a:t>Harder to maintain consistency → may require additional coordination</a:t>
            </a:r>
          </a:p>
          <a:p>
            <a:r>
              <a:rPr lang="en-US" dirty="0"/>
              <a:t>Steeper learning curve → more complex to understand and implement</a:t>
            </a:r>
          </a:p>
        </p:txBody>
      </p:sp>
      <p:sp>
        <p:nvSpPr>
          <p:cNvPr id="4" name="Slide Number Placeholder 3">
            <a:extLst>
              <a:ext uri="{FF2B5EF4-FFF2-40B4-BE49-F238E27FC236}">
                <a16:creationId xmlns:a16="http://schemas.microsoft.com/office/drawing/2014/main" id="{3AE660CF-ACF0-0E4E-4F09-92DA5D0CC110}"/>
              </a:ext>
            </a:extLst>
          </p:cNvPr>
          <p:cNvSpPr>
            <a:spLocks noGrp="1"/>
          </p:cNvSpPr>
          <p:nvPr>
            <p:ph type="sldNum" sz="quarter" idx="10"/>
          </p:nvPr>
        </p:nvSpPr>
        <p:spPr/>
        <p:txBody>
          <a:bodyPr/>
          <a:lstStyle/>
          <a:p>
            <a:fld id="{4476A24B-926E-40EB-9E1B-5321DC3775E5}" type="slidenum">
              <a:rPr lang="en-US" smtClean="0"/>
              <a:t>5</a:t>
            </a:fld>
            <a:endParaRPr lang="en-US"/>
          </a:p>
        </p:txBody>
      </p:sp>
    </p:spTree>
    <p:extLst>
      <p:ext uri="{BB962C8B-B14F-4D97-AF65-F5344CB8AC3E}">
        <p14:creationId xmlns:p14="http://schemas.microsoft.com/office/powerpoint/2010/main" val="339801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8725-193B-8C53-C4B6-E03889C8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1F437-C96F-B66E-7583-9B5D0E61E16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3E7C2C8-B4B7-A5C0-BAAB-3EBC07342FAA}"/>
              </a:ext>
            </a:extLst>
          </p:cNvPr>
          <p:cNvSpPr>
            <a:spLocks noGrp="1"/>
          </p:cNvSpPr>
          <p:nvPr>
            <p:ph type="body" idx="1"/>
          </p:nvPr>
        </p:nvSpPr>
        <p:spPr/>
        <p:txBody>
          <a:bodyPr/>
          <a:lstStyle/>
          <a:p>
            <a:pPr marL="0" indent="0">
              <a:buNone/>
            </a:pPr>
            <a:r>
              <a:rPr lang="en-US" dirty="0"/>
              <a:t>But, in practice, is not like that. And one of the challenge is how to make this collaboration possible across different platforms without forcing everyone into a single tool. (Also represent a lock-in vendor problem)</a:t>
            </a:r>
          </a:p>
          <a:p>
            <a:pPr marL="0" indent="0">
              <a:buNone/>
            </a:pPr>
            <a:endParaRPr lang="en-US" dirty="0"/>
          </a:p>
          <a:p>
            <a:pPr marL="0" indent="0">
              <a:buNone/>
            </a:pPr>
            <a:r>
              <a:rPr lang="en-US" dirty="0"/>
              <a:t>Introduce single failure points, hamper scalability, and raise privacy and control concerns for participants</a:t>
            </a:r>
          </a:p>
          <a:p>
            <a:pPr marL="0" indent="0">
              <a:buNone/>
            </a:pPr>
            <a:endParaRPr lang="en-US" dirty="0"/>
          </a:p>
          <a:p>
            <a:pPr marL="0" indent="0">
              <a:buNone/>
            </a:pPr>
            <a:endParaRPr lang="en-US" dirty="0"/>
          </a:p>
          <a:p>
            <a:pPr marL="0" indent="0">
              <a:buNone/>
            </a:pPr>
            <a:r>
              <a:rPr lang="en-US" dirty="0"/>
              <a:t>We aim to address these challenges, with Modelverse and ModelFed, </a:t>
            </a:r>
          </a:p>
          <a:p>
            <a:pPr marL="0" indent="0">
              <a:buNone/>
            </a:pPr>
            <a:r>
              <a:rPr lang="en-US" dirty="0"/>
              <a:t>Own data and infrastructure improving privacy, data ownership, and security</a:t>
            </a:r>
          </a:p>
        </p:txBody>
      </p:sp>
      <p:sp>
        <p:nvSpPr>
          <p:cNvPr id="4" name="Slide Number Placeholder 3">
            <a:extLst>
              <a:ext uri="{FF2B5EF4-FFF2-40B4-BE49-F238E27FC236}">
                <a16:creationId xmlns:a16="http://schemas.microsoft.com/office/drawing/2014/main" id="{86277F84-920B-BA3E-3752-B320717E3CA2}"/>
              </a:ext>
            </a:extLst>
          </p:cNvPr>
          <p:cNvSpPr>
            <a:spLocks noGrp="1"/>
          </p:cNvSpPr>
          <p:nvPr>
            <p:ph type="sldNum" sz="quarter" idx="10"/>
          </p:nvPr>
        </p:nvSpPr>
        <p:spPr/>
        <p:txBody>
          <a:bodyPr/>
          <a:lstStyle/>
          <a:p>
            <a:fld id="{4476A24B-926E-40EB-9E1B-5321DC3775E5}" type="slidenum">
              <a:rPr lang="en-US" smtClean="0"/>
              <a:t>6</a:t>
            </a:fld>
            <a:endParaRPr lang="en-US"/>
          </a:p>
        </p:txBody>
      </p:sp>
    </p:spTree>
    <p:extLst>
      <p:ext uri="{BB962C8B-B14F-4D97-AF65-F5344CB8AC3E}">
        <p14:creationId xmlns:p14="http://schemas.microsoft.com/office/powerpoint/2010/main" val="30624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C521E-E295-D3EF-6FB0-6C0C237E12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17456-00A6-3705-DFA7-081BB42B26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9CA82F-EC98-431F-8C38-A69840678952}"/>
              </a:ext>
            </a:extLst>
          </p:cNvPr>
          <p:cNvSpPr>
            <a:spLocks noGrp="1"/>
          </p:cNvSpPr>
          <p:nvPr>
            <p:ph type="body" idx="1"/>
          </p:nvPr>
        </p:nvSpPr>
        <p:spPr/>
        <p:txBody>
          <a:bodyPr/>
          <a:lstStyle/>
          <a:p>
            <a:pPr marL="0" indent="0">
              <a:buNone/>
            </a:pPr>
            <a:r>
              <a:rPr lang="en-US" dirty="0"/>
              <a:t>But, in practice, is not like that. And one of the challenge is how to make this collaboration possible across different platforms without forcing everyone into a single tool. (Also represent a lock-in vendor problem)</a:t>
            </a:r>
          </a:p>
          <a:p>
            <a:pPr marL="0" indent="0">
              <a:buNone/>
            </a:pPr>
            <a:endParaRPr lang="en-US" dirty="0"/>
          </a:p>
          <a:p>
            <a:pPr marL="0" indent="0">
              <a:buNone/>
            </a:pPr>
            <a:r>
              <a:rPr lang="en-US" dirty="0"/>
              <a:t>Introduce single failure points, hamper scalability, and raise privacy and control concerns for participants</a:t>
            </a:r>
          </a:p>
          <a:p>
            <a:pPr marL="0" indent="0">
              <a:buNone/>
            </a:pPr>
            <a:endParaRPr lang="en-US" dirty="0"/>
          </a:p>
          <a:p>
            <a:pPr marL="0" indent="0">
              <a:buNone/>
            </a:pPr>
            <a:endParaRPr lang="en-US" dirty="0"/>
          </a:p>
          <a:p>
            <a:pPr marL="0" indent="0">
              <a:buNone/>
            </a:pPr>
            <a:r>
              <a:rPr lang="en-US" dirty="0"/>
              <a:t>We aim to address these challenges, with Modelverse and ModelFed, </a:t>
            </a:r>
          </a:p>
          <a:p>
            <a:pPr marL="0" indent="0">
              <a:buNone/>
            </a:pPr>
            <a:r>
              <a:rPr lang="en-US" dirty="0"/>
              <a:t>Own data and infrastructure improving privacy, data ownership, and security</a:t>
            </a:r>
          </a:p>
        </p:txBody>
      </p:sp>
      <p:sp>
        <p:nvSpPr>
          <p:cNvPr id="4" name="Slide Number Placeholder 3">
            <a:extLst>
              <a:ext uri="{FF2B5EF4-FFF2-40B4-BE49-F238E27FC236}">
                <a16:creationId xmlns:a16="http://schemas.microsoft.com/office/drawing/2014/main" id="{8645B776-A79D-75B9-2678-466105AD99BC}"/>
              </a:ext>
            </a:extLst>
          </p:cNvPr>
          <p:cNvSpPr>
            <a:spLocks noGrp="1"/>
          </p:cNvSpPr>
          <p:nvPr>
            <p:ph type="sldNum" sz="quarter" idx="10"/>
          </p:nvPr>
        </p:nvSpPr>
        <p:spPr/>
        <p:txBody>
          <a:bodyPr/>
          <a:lstStyle/>
          <a:p>
            <a:fld id="{4476A24B-926E-40EB-9E1B-5321DC3775E5}" type="slidenum">
              <a:rPr lang="en-US" smtClean="0"/>
              <a:t>7</a:t>
            </a:fld>
            <a:endParaRPr lang="en-US"/>
          </a:p>
        </p:txBody>
      </p:sp>
    </p:spTree>
    <p:extLst>
      <p:ext uri="{BB962C8B-B14F-4D97-AF65-F5344CB8AC3E}">
        <p14:creationId xmlns:p14="http://schemas.microsoft.com/office/powerpoint/2010/main" val="64543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400" b="0" i="0" u="none" strike="noStrike" kern="1200" baseline="0" dirty="0">
                <a:solidFill>
                  <a:schemeClr val="tx1"/>
                </a:solidFill>
                <a:latin typeface="+mn-lt"/>
                <a:ea typeface="+mn-ea"/>
                <a:cs typeface="+mn-cs"/>
              </a:rPr>
              <a:t>scalability, </a:t>
            </a:r>
            <a:r>
              <a:rPr lang="en-US" sz="1400" b="0" i="0" u="none" strike="noStrike" kern="1200" baseline="0" dirty="0">
                <a:solidFill>
                  <a:schemeClr val="tx1"/>
                </a:solidFill>
                <a:latin typeface="+mn-lt"/>
                <a:ea typeface="+mn-ea"/>
                <a:cs typeface="+mn-cs"/>
              </a:rPr>
              <a:t>achieved through resource decentralization, which avoids reliance on a single point of failure;</a:t>
            </a:r>
          </a:p>
          <a:p>
            <a:r>
              <a:rPr lang="en-US" sz="1400" b="0" i="0" u="none" strike="noStrike" kern="1200" baseline="0" dirty="0">
                <a:solidFill>
                  <a:schemeClr val="tx1"/>
                </a:solidFill>
                <a:latin typeface="+mn-lt"/>
                <a:ea typeface="+mn-ea"/>
                <a:cs typeface="+mn-cs"/>
              </a:rPr>
              <a:t>security, since each system can store and protect sensitive information locally, minimizing exposure risks;</a:t>
            </a:r>
          </a:p>
          <a:p>
            <a:r>
              <a:rPr lang="en-US" sz="1400" b="0" i="0" u="none" strike="noStrike" kern="1200" baseline="0" dirty="0">
                <a:solidFill>
                  <a:schemeClr val="tx1"/>
                </a:solidFill>
                <a:latin typeface="+mn-lt"/>
                <a:ea typeface="+mn-ea"/>
                <a:cs typeface="+mn-cs"/>
              </a:rPr>
              <a:t>and autonomy, as systems maintain their independence</a:t>
            </a:r>
            <a:endParaRPr lang="en-IE" dirty="0"/>
          </a:p>
        </p:txBody>
      </p:sp>
      <p:sp>
        <p:nvSpPr>
          <p:cNvPr id="4" name="Slide Number Placeholder 3"/>
          <p:cNvSpPr>
            <a:spLocks noGrp="1"/>
          </p:cNvSpPr>
          <p:nvPr>
            <p:ph type="sldNum" sz="quarter" idx="5"/>
          </p:nvPr>
        </p:nvSpPr>
        <p:spPr/>
        <p:txBody>
          <a:bodyPr/>
          <a:lstStyle/>
          <a:p>
            <a:fld id="{4476A24B-926E-40EB-9E1B-5321DC3775E5}" type="slidenum">
              <a:rPr lang="en-US" smtClean="0"/>
              <a:t>8</a:t>
            </a:fld>
            <a:endParaRPr lang="en-US"/>
          </a:p>
        </p:txBody>
      </p:sp>
    </p:spTree>
    <p:extLst>
      <p:ext uri="{BB962C8B-B14F-4D97-AF65-F5344CB8AC3E}">
        <p14:creationId xmlns:p14="http://schemas.microsoft.com/office/powerpoint/2010/main" val="156798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Streams details a model for representing potential and completed activities using the JSON format. It is intended to be used with vocabularies that detail the structure of activities, and define specific types of activities. </a:t>
            </a:r>
            <a:endParaRPr lang="en-IE" dirty="0"/>
          </a:p>
        </p:txBody>
      </p:sp>
      <p:sp>
        <p:nvSpPr>
          <p:cNvPr id="4" name="Slide Number Placeholder 3"/>
          <p:cNvSpPr>
            <a:spLocks noGrp="1"/>
          </p:cNvSpPr>
          <p:nvPr>
            <p:ph type="sldNum" sz="quarter" idx="5"/>
          </p:nvPr>
        </p:nvSpPr>
        <p:spPr/>
        <p:txBody>
          <a:bodyPr/>
          <a:lstStyle/>
          <a:p>
            <a:fld id="{4476A24B-926E-40EB-9E1B-5321DC3775E5}" type="slidenum">
              <a:rPr lang="en-US" smtClean="0"/>
              <a:t>9</a:t>
            </a:fld>
            <a:endParaRPr lang="en-US"/>
          </a:p>
        </p:txBody>
      </p:sp>
    </p:spTree>
    <p:extLst>
      <p:ext uri="{BB962C8B-B14F-4D97-AF65-F5344CB8AC3E}">
        <p14:creationId xmlns:p14="http://schemas.microsoft.com/office/powerpoint/2010/main" val="56427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776" y="546498"/>
            <a:ext cx="8432255" cy="1241080"/>
          </a:xfrm>
        </p:spPr>
        <p:txBody>
          <a:bodyPr anchor="ctr"/>
          <a:lstStyle>
            <a:lvl1pPr>
              <a:defRPr sz="5500" b="0" i="0">
                <a:solidFill>
                  <a:schemeClr val="tx2"/>
                </a:solidFill>
                <a:latin typeface="Bebas Neue Regular" charset="0"/>
                <a:ea typeface="Bebas Neue Regular" charset="0"/>
                <a:cs typeface="Bebas Neue Regular" charset="0"/>
              </a:defRPr>
            </a:lvl1pPr>
          </a:lstStyle>
          <a:p>
            <a:r>
              <a:rPr lang="en-US"/>
              <a:t>Click to edit Master title style</a:t>
            </a:r>
          </a:p>
        </p:txBody>
      </p:sp>
      <p:sp>
        <p:nvSpPr>
          <p:cNvPr id="10" name="Text Placeholder 9"/>
          <p:cNvSpPr>
            <a:spLocks noGrp="1"/>
          </p:cNvSpPr>
          <p:nvPr>
            <p:ph type="body" sz="quarter" idx="14" hasCustomPrompt="1"/>
          </p:nvPr>
        </p:nvSpPr>
        <p:spPr>
          <a:xfrm>
            <a:off x="358776" y="2166937"/>
            <a:ext cx="8432189" cy="2268203"/>
          </a:xfrm>
        </p:spPr>
        <p:txBody>
          <a:bodyPr>
            <a:noAutofit/>
          </a:bodyPr>
          <a:lstStyle>
            <a:lvl1pPr marL="0" indent="0">
              <a:lnSpc>
                <a:spcPct val="95000"/>
              </a:lnSpc>
              <a:spcAft>
                <a:spcPts val="0"/>
              </a:spcAft>
              <a:buFont typeface="Arial" panose="020B0604020202020204" pitchFamily="34" charset="0"/>
              <a:buNone/>
              <a:defRPr sz="2100" b="1">
                <a:solidFill>
                  <a:schemeClr val="accent1"/>
                </a:solidFill>
                <a:latin typeface="+mj-lt"/>
              </a:defRPr>
            </a:lvl1pPr>
            <a:lvl2pPr marL="0" indent="0">
              <a:lnSpc>
                <a:spcPct val="95000"/>
              </a:lnSpc>
              <a:spcBef>
                <a:spcPts val="200"/>
              </a:spcBef>
              <a:spcAft>
                <a:spcPts val="0"/>
              </a:spcAft>
              <a:buFont typeface="Arial" charset="0"/>
              <a:buNone/>
              <a:tabLst/>
              <a:defRPr sz="1500" b="1">
                <a:solidFill>
                  <a:schemeClr val="tx2">
                    <a:lumMod val="75000"/>
                  </a:schemeClr>
                </a:solidFill>
                <a:latin typeface="+mj-lt"/>
              </a:defRPr>
            </a:lvl2pPr>
            <a:lvl3pPr marL="357188" indent="-179388">
              <a:lnSpc>
                <a:spcPct val="95000"/>
              </a:lnSpc>
              <a:spcBef>
                <a:spcPts val="0"/>
              </a:spcBef>
              <a:spcAft>
                <a:spcPts val="200"/>
              </a:spcAft>
              <a:buFont typeface="Arial" charset="0"/>
              <a:buChar char="•"/>
              <a:tabLst/>
              <a:defRPr sz="1500">
                <a:solidFill>
                  <a:schemeClr val="tx2">
                    <a:lumMod val="75000"/>
                  </a:schemeClr>
                </a:solidFill>
                <a:latin typeface="+mj-lt"/>
              </a:defRPr>
            </a:lvl3pPr>
            <a:lvl4pPr marL="536575" indent="-179388">
              <a:lnSpc>
                <a:spcPct val="95000"/>
              </a:lnSpc>
              <a:spcBef>
                <a:spcPts val="0"/>
              </a:spcBef>
              <a:spcAft>
                <a:spcPts val="200"/>
              </a:spcAft>
              <a:buFont typeface="Arial" charset="0"/>
              <a:buChar char="•"/>
              <a:tabLst/>
              <a:defRPr sz="1200">
                <a:solidFill>
                  <a:schemeClr val="tx2"/>
                </a:solidFill>
                <a:latin typeface="+mj-lt"/>
              </a:defRPr>
            </a:lvl4pPr>
            <a:lvl5pPr marL="715963" indent="-179388">
              <a:lnSpc>
                <a:spcPct val="95000"/>
              </a:lnSpc>
              <a:spcBef>
                <a:spcPts val="0"/>
              </a:spcBef>
              <a:spcAft>
                <a:spcPts val="200"/>
              </a:spcAft>
              <a:buFont typeface="Arial" charset="0"/>
              <a:buChar char="•"/>
              <a:tabLst/>
              <a:defRPr sz="1050">
                <a:solidFill>
                  <a:schemeClr val="tx2"/>
                </a:solidFill>
                <a:latin typeface="+mj-lt"/>
              </a:defRPr>
            </a:lvl5pPr>
            <a:lvl6pPr marL="357188" indent="-171450">
              <a:spcBef>
                <a:spcPts val="200"/>
              </a:spcBef>
              <a:buFont typeface="Arial" charset="0"/>
              <a:buChar char="•"/>
              <a:tabLst/>
              <a:defRPr sz="1400" b="0">
                <a:solidFill>
                  <a:schemeClr val="tx2">
                    <a:lumMod val="75000"/>
                  </a:schemeClr>
                </a:solidFill>
              </a:defRPr>
            </a:lvl6pPr>
            <a:lvl7pPr marL="536575" indent="-171450">
              <a:spcBef>
                <a:spcPts val="200"/>
              </a:spcBef>
              <a:spcAft>
                <a:spcPts val="0"/>
              </a:spcAft>
              <a:buFont typeface="Arial" charset="0"/>
              <a:buChar char="•"/>
              <a:tabLst/>
              <a:defRPr sz="1200">
                <a:solidFill>
                  <a:schemeClr val="tx2"/>
                </a:solidFill>
              </a:defRPr>
            </a:lvl7pPr>
            <a:lvl8pPr marL="439737" indent="-171450">
              <a:buFont typeface="Arial" charset="0"/>
              <a:buChar char="•"/>
              <a:tabLst/>
              <a:defRPr>
                <a:solidFill>
                  <a:schemeClr val="tx2"/>
                </a:solidFill>
              </a:defRPr>
            </a:lvl8pPr>
            <a:lvl9pPr marL="762000" indent="-209550">
              <a:spcBef>
                <a:spcPts val="200"/>
              </a:spcBef>
              <a:spcAft>
                <a:spcPts val="0"/>
              </a:spcAft>
              <a:buFont typeface="Arial" charset="0"/>
              <a:buChar char="•"/>
              <a:tabLst/>
              <a:defRPr>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91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6225"/>
            <a:ext cx="8424000" cy="639764"/>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19" name="Text Placeholder 2"/>
          <p:cNvSpPr>
            <a:spLocks noGrp="1"/>
          </p:cNvSpPr>
          <p:nvPr>
            <p:ph type="body" idx="28" hasCustomPrompt="1"/>
          </p:nvPr>
        </p:nvSpPr>
        <p:spPr>
          <a:xfrm>
            <a:off x="360000" y="915989"/>
            <a:ext cx="8424000" cy="252412"/>
          </a:xfrm>
        </p:spPr>
        <p:txBody>
          <a:bodyPr anchor="t"/>
          <a:lstStyle>
            <a:lvl1pPr marL="0" indent="0">
              <a:lnSpc>
                <a:spcPct val="85000"/>
              </a:lnSpc>
              <a:spcBef>
                <a:spcPts val="0"/>
              </a:spcBef>
              <a:spcAft>
                <a:spcPts val="0"/>
              </a:spcAft>
              <a:buNone/>
              <a:defRPr sz="17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hart Placeholder 3"/>
          <p:cNvSpPr>
            <a:spLocks noGrp="1"/>
          </p:cNvSpPr>
          <p:nvPr userDrawn="1">
            <p:ph type="chart" sz="quarter" idx="29" hasCustomPrompt="1"/>
          </p:nvPr>
        </p:nvSpPr>
        <p:spPr>
          <a:xfrm>
            <a:off x="360000" y="1410891"/>
            <a:ext cx="8424000" cy="3024187"/>
          </a:xfrm>
        </p:spPr>
        <p:txBody>
          <a:bodyPr/>
          <a:lstStyle>
            <a:lvl1pPr algn="ctr">
              <a:defRPr>
                <a:solidFill>
                  <a:schemeClr val="tx2"/>
                </a:solidFill>
              </a:defRPr>
            </a:lvl1pPr>
          </a:lstStyle>
          <a:p>
            <a:r>
              <a:rPr lang="en-US"/>
              <a:t>Click to insert chart from template</a:t>
            </a:r>
          </a:p>
        </p:txBody>
      </p:sp>
      <p:sp>
        <p:nvSpPr>
          <p:cNvPr id="7"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9"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1334301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5"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
        <p:nvSpPr>
          <p:cNvPr id="7" name="Title 1"/>
          <p:cNvSpPr>
            <a:spLocks noGrp="1"/>
          </p:cNvSpPr>
          <p:nvPr>
            <p:ph type="title" hasCustomPrompt="1"/>
          </p:nvPr>
        </p:nvSpPr>
        <p:spPr>
          <a:xfrm>
            <a:off x="360000" y="276224"/>
            <a:ext cx="8424000" cy="639763"/>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9" name="Text Placeholder 2"/>
          <p:cNvSpPr>
            <a:spLocks noGrp="1"/>
          </p:cNvSpPr>
          <p:nvPr>
            <p:ph type="body" idx="28" hasCustomPrompt="1"/>
          </p:nvPr>
        </p:nvSpPr>
        <p:spPr>
          <a:xfrm>
            <a:off x="360000" y="915989"/>
            <a:ext cx="8424000" cy="252412"/>
          </a:xfrm>
        </p:spPr>
        <p:txBody>
          <a:bodyPr anchor="t"/>
          <a:lstStyle>
            <a:lvl1pPr marL="0" indent="0">
              <a:lnSpc>
                <a:spcPct val="85000"/>
              </a:lnSpc>
              <a:spcBef>
                <a:spcPts val="0"/>
              </a:spcBef>
              <a:spcAft>
                <a:spcPts val="0"/>
              </a:spcAft>
              <a:buNone/>
              <a:defRPr sz="17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Table style</a:t>
            </a:r>
          </a:p>
        </p:txBody>
      </p:sp>
    </p:spTree>
    <p:extLst>
      <p:ext uri="{BB962C8B-B14F-4D97-AF65-F5344CB8AC3E}">
        <p14:creationId xmlns:p14="http://schemas.microsoft.com/office/powerpoint/2010/main" val="2902820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947" y="546497"/>
            <a:ext cx="8424000" cy="1215000"/>
          </a:xfrm>
        </p:spPr>
        <p:txBody>
          <a:bodyPr anchor="ctr"/>
          <a:lstStyle>
            <a:lvl1pPr>
              <a:lnSpc>
                <a:spcPct val="95000"/>
              </a:lnSpc>
              <a:defRPr sz="4200">
                <a:solidFill>
                  <a:schemeClr val="tx2"/>
                </a:solidFill>
              </a:defRPr>
            </a:lvl1pPr>
          </a:lstStyle>
          <a:p>
            <a:r>
              <a:rPr lang="en-US"/>
              <a:t>Click to edit Master title style</a:t>
            </a:r>
          </a:p>
        </p:txBody>
      </p:sp>
      <p:sp>
        <p:nvSpPr>
          <p:cNvPr id="4" name="Text Placeholder 9"/>
          <p:cNvSpPr>
            <a:spLocks noGrp="1"/>
          </p:cNvSpPr>
          <p:nvPr>
            <p:ph type="body" sz="quarter" idx="15" hasCustomPrompt="1"/>
          </p:nvPr>
        </p:nvSpPr>
        <p:spPr>
          <a:xfrm>
            <a:off x="366964" y="2166937"/>
            <a:ext cx="8424000" cy="2268203"/>
          </a:xfrm>
        </p:spPr>
        <p:txBody>
          <a:bodyPr>
            <a:noAutofit/>
          </a:bodyPr>
          <a:lstStyle>
            <a:lvl1pPr marL="0" indent="0">
              <a:lnSpc>
                <a:spcPct val="95000"/>
              </a:lnSpc>
              <a:spcAft>
                <a:spcPts val="0"/>
              </a:spcAft>
              <a:buFont typeface="Arial" panose="020B0604020202020204" pitchFamily="34" charset="0"/>
              <a:buChar char="​"/>
              <a:defRPr sz="2100" b="1">
                <a:solidFill>
                  <a:schemeClr val="accent1"/>
                </a:solidFill>
                <a:latin typeface="+mj-lt"/>
              </a:defRPr>
            </a:lvl1pPr>
            <a:lvl2pPr marL="0" indent="0">
              <a:lnSpc>
                <a:spcPct val="95000"/>
              </a:lnSpc>
              <a:spcBef>
                <a:spcPts val="200"/>
              </a:spcBef>
              <a:spcAft>
                <a:spcPts val="0"/>
              </a:spcAft>
              <a:buFont typeface="Arial" charset="0"/>
              <a:buNone/>
              <a:tabLst/>
              <a:defRPr sz="1500" b="1">
                <a:solidFill>
                  <a:schemeClr val="tx2">
                    <a:lumMod val="75000"/>
                  </a:schemeClr>
                </a:solidFill>
                <a:latin typeface="+mj-lt"/>
              </a:defRPr>
            </a:lvl2pPr>
            <a:lvl3pPr marL="285750" indent="-285750">
              <a:lnSpc>
                <a:spcPct val="95000"/>
              </a:lnSpc>
              <a:spcBef>
                <a:spcPts val="0"/>
              </a:spcBef>
              <a:spcAft>
                <a:spcPts val="200"/>
              </a:spcAft>
              <a:buFont typeface="Arial" charset="0"/>
              <a:buChar char="•"/>
              <a:defRPr sz="1500">
                <a:solidFill>
                  <a:schemeClr val="tx2">
                    <a:lumMod val="75000"/>
                  </a:schemeClr>
                </a:solidFill>
                <a:latin typeface="+mj-lt"/>
              </a:defRPr>
            </a:lvl3pPr>
            <a:lvl4pPr marL="285750" indent="-285750">
              <a:lnSpc>
                <a:spcPct val="95000"/>
              </a:lnSpc>
              <a:spcBef>
                <a:spcPts val="0"/>
              </a:spcBef>
              <a:spcAft>
                <a:spcPts val="200"/>
              </a:spcAft>
              <a:buFont typeface="Arial" charset="0"/>
              <a:buChar char="•"/>
              <a:defRPr sz="1500">
                <a:solidFill>
                  <a:schemeClr val="tx2">
                    <a:lumMod val="75000"/>
                  </a:schemeClr>
                </a:solidFill>
                <a:latin typeface="+mj-lt"/>
              </a:defRPr>
            </a:lvl4pPr>
            <a:lvl5pPr marL="285750" indent="-285750">
              <a:lnSpc>
                <a:spcPct val="95000"/>
              </a:lnSpc>
              <a:spcBef>
                <a:spcPts val="0"/>
              </a:spcBef>
              <a:spcAft>
                <a:spcPts val="200"/>
              </a:spcAft>
              <a:buFont typeface="Arial" charset="0"/>
              <a:buChar char="•"/>
              <a:defRPr sz="1500">
                <a:solidFill>
                  <a:schemeClr val="tx2">
                    <a:lumMod val="75000"/>
                  </a:schemeClr>
                </a:solidFill>
                <a:latin typeface="+mj-lt"/>
              </a:defRPr>
            </a:lvl5pPr>
            <a:lvl6pPr marL="357188" indent="-171450">
              <a:spcBef>
                <a:spcPts val="200"/>
              </a:spcBef>
              <a:buFont typeface="Arial" charset="0"/>
              <a:buChar char="•"/>
              <a:tabLst/>
              <a:defRPr sz="1400" b="0">
                <a:solidFill>
                  <a:schemeClr val="tx2">
                    <a:lumMod val="75000"/>
                  </a:schemeClr>
                </a:solidFill>
              </a:defRPr>
            </a:lvl6pPr>
            <a:lvl7pPr marL="536575" indent="-171450">
              <a:spcBef>
                <a:spcPts val="200"/>
              </a:spcBef>
              <a:spcAft>
                <a:spcPts val="0"/>
              </a:spcAft>
              <a:buFont typeface="Arial" charset="0"/>
              <a:buChar char="•"/>
              <a:tabLst/>
              <a:defRPr sz="1200">
                <a:solidFill>
                  <a:schemeClr val="tx2"/>
                </a:solidFill>
              </a:defRPr>
            </a:lvl7pPr>
            <a:lvl8pPr marL="439737" indent="-171450">
              <a:buFont typeface="Arial" charset="0"/>
              <a:buChar char="•"/>
              <a:tabLst/>
              <a:defRPr>
                <a:solidFill>
                  <a:schemeClr val="tx2"/>
                </a:solidFill>
              </a:defRPr>
            </a:lvl8pPr>
            <a:lvl9pPr marL="762000" indent="-209550">
              <a:spcBef>
                <a:spcPts val="200"/>
              </a:spcBef>
              <a:spcAft>
                <a:spcPts val="0"/>
              </a:spcAft>
              <a:buFont typeface="Arial" charset="0"/>
              <a:buChar char="•"/>
              <a:tabLst/>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Tree>
    <p:extLst>
      <p:ext uri="{BB962C8B-B14F-4D97-AF65-F5344CB8AC3E}">
        <p14:creationId xmlns:p14="http://schemas.microsoft.com/office/powerpoint/2010/main" val="213999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947" y="546497"/>
            <a:ext cx="8424000" cy="1215000"/>
          </a:xfrm>
        </p:spPr>
        <p:txBody>
          <a:bodyPr anchor="ctr"/>
          <a:lstStyle>
            <a:lvl1pPr>
              <a:lnSpc>
                <a:spcPct val="95000"/>
              </a:lnSpc>
              <a:defRPr sz="4200">
                <a:solidFill>
                  <a:schemeClr val="tx2"/>
                </a:solidFill>
              </a:defRPr>
            </a:lvl1pPr>
          </a:lstStyle>
          <a:p>
            <a:r>
              <a:rPr lang="en-US"/>
              <a:t>Click to edit Master title style</a:t>
            </a:r>
          </a:p>
        </p:txBody>
      </p:sp>
      <p:sp>
        <p:nvSpPr>
          <p:cNvPr id="6" name="Text Placeholder 9"/>
          <p:cNvSpPr>
            <a:spLocks noGrp="1"/>
          </p:cNvSpPr>
          <p:nvPr>
            <p:ph type="body" sz="quarter" idx="15" hasCustomPrompt="1"/>
          </p:nvPr>
        </p:nvSpPr>
        <p:spPr>
          <a:xfrm>
            <a:off x="366964" y="2166938"/>
            <a:ext cx="8424000" cy="2268202"/>
          </a:xfrm>
        </p:spPr>
        <p:txBody>
          <a:bodyPr>
            <a:noAutofit/>
          </a:bodyPr>
          <a:lstStyle>
            <a:lvl1pPr marL="0" indent="0">
              <a:lnSpc>
                <a:spcPct val="95000"/>
              </a:lnSpc>
              <a:spcAft>
                <a:spcPts val="0"/>
              </a:spcAft>
              <a:buFont typeface="Arial" panose="020B0604020202020204" pitchFamily="34" charset="0"/>
              <a:buChar char="​"/>
              <a:defRPr sz="2100" b="1">
                <a:solidFill>
                  <a:schemeClr val="accent1"/>
                </a:solidFill>
                <a:latin typeface="+mj-lt"/>
              </a:defRPr>
            </a:lvl1pPr>
            <a:lvl2pPr marL="0" indent="0">
              <a:lnSpc>
                <a:spcPct val="95000"/>
              </a:lnSpc>
              <a:spcBef>
                <a:spcPts val="200"/>
              </a:spcBef>
              <a:spcAft>
                <a:spcPts val="0"/>
              </a:spcAft>
              <a:buFont typeface="Arial" charset="0"/>
              <a:buNone/>
              <a:tabLst/>
              <a:defRPr sz="1500" b="1">
                <a:solidFill>
                  <a:schemeClr val="tx2">
                    <a:lumMod val="75000"/>
                  </a:schemeClr>
                </a:solidFill>
                <a:latin typeface="+mj-lt"/>
              </a:defRPr>
            </a:lvl2pPr>
            <a:lvl3pPr marL="285750" indent="-285750">
              <a:lnSpc>
                <a:spcPct val="95000"/>
              </a:lnSpc>
              <a:spcBef>
                <a:spcPts val="0"/>
              </a:spcBef>
              <a:spcAft>
                <a:spcPts val="200"/>
              </a:spcAft>
              <a:buFont typeface="Arial" charset="0"/>
              <a:buChar char="•"/>
              <a:defRPr sz="1500">
                <a:solidFill>
                  <a:schemeClr val="tx2">
                    <a:lumMod val="75000"/>
                  </a:schemeClr>
                </a:solidFill>
                <a:latin typeface="+mj-lt"/>
              </a:defRPr>
            </a:lvl3pPr>
            <a:lvl4pPr marL="285750" indent="-285750">
              <a:lnSpc>
                <a:spcPct val="95000"/>
              </a:lnSpc>
              <a:spcBef>
                <a:spcPts val="0"/>
              </a:spcBef>
              <a:spcAft>
                <a:spcPts val="200"/>
              </a:spcAft>
              <a:buFont typeface="Arial" charset="0"/>
              <a:buChar char="•"/>
              <a:defRPr sz="1500">
                <a:solidFill>
                  <a:schemeClr val="tx2">
                    <a:lumMod val="75000"/>
                  </a:schemeClr>
                </a:solidFill>
                <a:latin typeface="+mj-lt"/>
              </a:defRPr>
            </a:lvl4pPr>
            <a:lvl5pPr marL="285750" indent="-285750">
              <a:lnSpc>
                <a:spcPct val="95000"/>
              </a:lnSpc>
              <a:spcBef>
                <a:spcPts val="0"/>
              </a:spcBef>
              <a:spcAft>
                <a:spcPts val="200"/>
              </a:spcAft>
              <a:buFont typeface="Arial" charset="0"/>
              <a:buChar char="•"/>
              <a:defRPr sz="1500">
                <a:solidFill>
                  <a:schemeClr val="tx2">
                    <a:lumMod val="75000"/>
                  </a:schemeClr>
                </a:solidFill>
                <a:latin typeface="+mj-lt"/>
              </a:defRPr>
            </a:lvl5pPr>
            <a:lvl6pPr marL="357188" indent="-171450">
              <a:spcBef>
                <a:spcPts val="200"/>
              </a:spcBef>
              <a:buFont typeface="Arial" charset="0"/>
              <a:buChar char="•"/>
              <a:tabLst/>
              <a:defRPr sz="1400" b="0">
                <a:solidFill>
                  <a:schemeClr val="tx2">
                    <a:lumMod val="75000"/>
                  </a:schemeClr>
                </a:solidFill>
              </a:defRPr>
            </a:lvl6pPr>
            <a:lvl7pPr marL="536575" indent="-171450">
              <a:spcBef>
                <a:spcPts val="200"/>
              </a:spcBef>
              <a:spcAft>
                <a:spcPts val="0"/>
              </a:spcAft>
              <a:buFont typeface="Arial" charset="0"/>
              <a:buChar char="•"/>
              <a:tabLst/>
              <a:defRPr sz="1200">
                <a:solidFill>
                  <a:schemeClr val="tx2"/>
                </a:solidFill>
              </a:defRPr>
            </a:lvl7pPr>
            <a:lvl8pPr marL="439737" indent="-171450">
              <a:buFont typeface="Arial" charset="0"/>
              <a:buChar char="•"/>
              <a:tabLst/>
              <a:defRPr>
                <a:solidFill>
                  <a:schemeClr val="tx2"/>
                </a:solidFill>
              </a:defRPr>
            </a:lvl8pPr>
            <a:lvl9pPr marL="762000" indent="-209550">
              <a:spcBef>
                <a:spcPts val="200"/>
              </a:spcBef>
              <a:spcAft>
                <a:spcPts val="0"/>
              </a:spcAft>
              <a:buFont typeface="Arial" charset="0"/>
              <a:buChar char="•"/>
              <a:tabLst/>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Tree>
    <p:extLst>
      <p:ext uri="{BB962C8B-B14F-4D97-AF65-F5344CB8AC3E}">
        <p14:creationId xmlns:p14="http://schemas.microsoft.com/office/powerpoint/2010/main" val="213999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bg2"/>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219326"/>
            <a:ext cx="65" cy="332399"/>
          </a:xfrm>
          <a:prstGeom prst="rect">
            <a:avLst/>
          </a:prstGeom>
          <a:noFill/>
        </p:spPr>
        <p:txBody>
          <a:bodyPr wrap="none" lIns="0" tIns="0" rIns="0" bIns="0" rtlCol="0">
            <a:spAutoFit/>
          </a:bodyPr>
          <a:lstStyle/>
          <a:p>
            <a:pPr>
              <a:lnSpc>
                <a:spcPct val="120000"/>
              </a:lnSpc>
            </a:pPr>
            <a:endParaRPr lang="en-US" sz="1800">
              <a:solidFill>
                <a:schemeClr val="tx2"/>
              </a:solidFill>
            </a:endParaRPr>
          </a:p>
        </p:txBody>
      </p:sp>
      <p:sp>
        <p:nvSpPr>
          <p:cNvPr id="4" name="Text Placeholder 3"/>
          <p:cNvSpPr>
            <a:spLocks noGrp="1"/>
          </p:cNvSpPr>
          <p:nvPr>
            <p:ph type="body" sz="quarter" idx="11" hasCustomPrompt="1"/>
          </p:nvPr>
        </p:nvSpPr>
        <p:spPr>
          <a:xfrm>
            <a:off x="354932" y="1410891"/>
            <a:ext cx="5480384" cy="3024187"/>
          </a:xfrm>
        </p:spPr>
        <p:txBody>
          <a:bodyPr/>
          <a:lstStyle>
            <a:lvl1pPr marL="0" algn="r" defTabSz="914400" rtl="0" eaLnBrk="1" latinLnBrk="0" hangingPunct="1">
              <a:lnSpc>
                <a:spcPct val="70000"/>
              </a:lnSpc>
              <a:buNone/>
              <a:defRPr lang="en-US" sz="8000"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a:t>Edit text</a:t>
            </a:r>
          </a:p>
        </p:txBody>
      </p:sp>
      <p:sp>
        <p:nvSpPr>
          <p:cNvPr id="5" name="Text Placeholder 9"/>
          <p:cNvSpPr>
            <a:spLocks noGrp="1"/>
          </p:cNvSpPr>
          <p:nvPr>
            <p:ph type="body" sz="quarter" idx="14" hasCustomPrompt="1"/>
          </p:nvPr>
        </p:nvSpPr>
        <p:spPr>
          <a:xfrm>
            <a:off x="6264275" y="2166937"/>
            <a:ext cx="2526689" cy="2268203"/>
          </a:xfrm>
        </p:spPr>
        <p:txBody>
          <a:bodyPr>
            <a:noAutofit/>
          </a:bodyPr>
          <a:lstStyle>
            <a:lvl1pPr marL="0" indent="0">
              <a:lnSpc>
                <a:spcPct val="95000"/>
              </a:lnSpc>
              <a:spcAft>
                <a:spcPts val="0"/>
              </a:spcAft>
              <a:buFont typeface="Arial" panose="020B0604020202020204" pitchFamily="34" charset="0"/>
              <a:buChar char="​"/>
              <a:defRPr sz="1800" b="1">
                <a:solidFill>
                  <a:schemeClr val="accent1"/>
                </a:solidFill>
                <a:latin typeface="+mj-lt"/>
              </a:defRPr>
            </a:lvl1pPr>
            <a:lvl2pPr marL="0" indent="0">
              <a:lnSpc>
                <a:spcPct val="95000"/>
              </a:lnSpc>
              <a:spcBef>
                <a:spcPts val="200"/>
              </a:spcBef>
              <a:spcAft>
                <a:spcPts val="0"/>
              </a:spcAft>
              <a:buFont typeface="Arial" charset="0"/>
              <a:buNone/>
              <a:tabLst/>
              <a:defRPr sz="1500" b="1">
                <a:solidFill>
                  <a:schemeClr val="tx2">
                    <a:lumMod val="75000"/>
                  </a:schemeClr>
                </a:solidFill>
                <a:latin typeface="+mj-lt"/>
              </a:defRPr>
            </a:lvl2pPr>
            <a:lvl3pPr marL="285750" indent="-285750">
              <a:lnSpc>
                <a:spcPct val="95000"/>
              </a:lnSpc>
              <a:spcBef>
                <a:spcPts val="0"/>
              </a:spcBef>
              <a:spcAft>
                <a:spcPts val="200"/>
              </a:spcAft>
              <a:buFont typeface="Arial" charset="0"/>
              <a:buChar char="•"/>
              <a:defRPr sz="1500">
                <a:solidFill>
                  <a:schemeClr val="tx2">
                    <a:lumMod val="75000"/>
                  </a:schemeClr>
                </a:solidFill>
                <a:latin typeface="+mj-lt"/>
              </a:defRPr>
            </a:lvl3pPr>
            <a:lvl4pPr marL="285750" indent="-285750">
              <a:lnSpc>
                <a:spcPct val="95000"/>
              </a:lnSpc>
              <a:spcBef>
                <a:spcPts val="0"/>
              </a:spcBef>
              <a:spcAft>
                <a:spcPts val="200"/>
              </a:spcAft>
              <a:buFont typeface="Arial" charset="0"/>
              <a:buChar char="•"/>
              <a:defRPr sz="1500">
                <a:solidFill>
                  <a:schemeClr val="tx2">
                    <a:lumMod val="75000"/>
                  </a:schemeClr>
                </a:solidFill>
                <a:latin typeface="+mj-lt"/>
              </a:defRPr>
            </a:lvl4pPr>
            <a:lvl5pPr marL="285750" indent="-285750">
              <a:lnSpc>
                <a:spcPct val="95000"/>
              </a:lnSpc>
              <a:spcBef>
                <a:spcPts val="0"/>
              </a:spcBef>
              <a:spcAft>
                <a:spcPts val="200"/>
              </a:spcAft>
              <a:buFont typeface="Arial" charset="0"/>
              <a:buChar char="•"/>
              <a:defRPr sz="1500">
                <a:solidFill>
                  <a:schemeClr val="tx2">
                    <a:lumMod val="75000"/>
                  </a:schemeClr>
                </a:solidFill>
                <a:latin typeface="+mj-lt"/>
              </a:defRPr>
            </a:lvl5pPr>
            <a:lvl6pPr marL="357188" indent="-171450">
              <a:spcBef>
                <a:spcPts val="200"/>
              </a:spcBef>
              <a:buFont typeface="Arial" charset="0"/>
              <a:buChar char="•"/>
              <a:tabLst/>
              <a:defRPr sz="1400" b="0">
                <a:solidFill>
                  <a:schemeClr val="tx2">
                    <a:lumMod val="75000"/>
                  </a:schemeClr>
                </a:solidFill>
              </a:defRPr>
            </a:lvl6pPr>
            <a:lvl7pPr marL="536575" indent="-171450">
              <a:spcBef>
                <a:spcPts val="200"/>
              </a:spcBef>
              <a:spcAft>
                <a:spcPts val="0"/>
              </a:spcAft>
              <a:buFont typeface="Arial" charset="0"/>
              <a:buChar char="•"/>
              <a:tabLst/>
              <a:defRPr sz="1200">
                <a:solidFill>
                  <a:schemeClr val="tx2"/>
                </a:solidFill>
              </a:defRPr>
            </a:lvl7pPr>
            <a:lvl8pPr marL="439737" indent="-171450">
              <a:buFont typeface="Arial" charset="0"/>
              <a:buChar char="•"/>
              <a:tabLst/>
              <a:defRPr>
                <a:solidFill>
                  <a:schemeClr val="tx2"/>
                </a:solidFill>
              </a:defRPr>
            </a:lvl8pPr>
            <a:lvl9pPr marL="762000" indent="-209550">
              <a:spcBef>
                <a:spcPts val="200"/>
              </a:spcBef>
              <a:spcAft>
                <a:spcPts val="0"/>
              </a:spcAft>
              <a:buFont typeface="Arial" charset="0"/>
              <a:buChar char="•"/>
              <a:tabLst/>
              <a:defRPr>
                <a:solidFill>
                  <a:schemeClr val="tx2"/>
                </a:solidFill>
              </a:defRPr>
            </a:lvl9pPr>
          </a:lstStyle>
          <a:p>
            <a:pPr lvl="0"/>
            <a:r>
              <a:rPr lang="en-US"/>
              <a:t>Click To Edit Master Text Styles</a:t>
            </a:r>
          </a:p>
          <a:p>
            <a:pPr lvl="1"/>
            <a:r>
              <a:rPr lang="en-US"/>
              <a:t>Second level</a:t>
            </a:r>
          </a:p>
          <a:p>
            <a:pPr lvl="5"/>
            <a:r>
              <a:rPr lang="en-US"/>
              <a:t>Third level</a:t>
            </a:r>
          </a:p>
          <a:p>
            <a:pPr lvl="6"/>
            <a:r>
              <a:rPr lang="en-US"/>
              <a:t>Fourth level</a:t>
            </a:r>
          </a:p>
          <a:p>
            <a:pPr lvl="8"/>
            <a:r>
              <a:rPr lang="en-US"/>
              <a:t>Fifth level</a:t>
            </a:r>
          </a:p>
        </p:txBody>
      </p:sp>
    </p:spTree>
    <p:extLst>
      <p:ext uri="{BB962C8B-B14F-4D97-AF65-F5344CB8AC3E}">
        <p14:creationId xmlns:p14="http://schemas.microsoft.com/office/powerpoint/2010/main" val="2901853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9"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30"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788860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528F-8E60-30FF-EEB4-2D68627090D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487AADEA-D948-03D1-AFE3-74BFD014B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EDE393B-6813-4C20-4B23-54B8A30A1611}"/>
              </a:ext>
            </a:extLst>
          </p:cNvPr>
          <p:cNvSpPr>
            <a:spLocks noGrp="1"/>
          </p:cNvSpPr>
          <p:nvPr>
            <p:ph type="dt" sz="half" idx="10"/>
          </p:nvPr>
        </p:nvSpPr>
        <p:spPr/>
        <p:txBody>
          <a:bodyPr/>
          <a:lstStyle/>
          <a:p>
            <a:fld id="{393F8D27-1BF8-400C-B696-4BDEB9B059F9}" type="datetimeFigureOut">
              <a:rPr lang="en-IE" smtClean="0"/>
              <a:t>21/10/2025</a:t>
            </a:fld>
            <a:endParaRPr lang="en-IE"/>
          </a:p>
        </p:txBody>
      </p:sp>
      <p:sp>
        <p:nvSpPr>
          <p:cNvPr id="5" name="Footer Placeholder 4">
            <a:extLst>
              <a:ext uri="{FF2B5EF4-FFF2-40B4-BE49-F238E27FC236}">
                <a16:creationId xmlns:a16="http://schemas.microsoft.com/office/drawing/2014/main" id="{C4FF3C53-2CE2-CDF4-7D29-8E47F93E91A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FED3FA-8937-5AB5-15E2-DC0E80263227}"/>
              </a:ext>
            </a:extLst>
          </p:cNvPr>
          <p:cNvSpPr>
            <a:spLocks noGrp="1"/>
          </p:cNvSpPr>
          <p:nvPr>
            <p:ph type="sldNum" sz="quarter" idx="12"/>
          </p:nvPr>
        </p:nvSpPr>
        <p:spPr/>
        <p:txBody>
          <a:bodyPr/>
          <a:lstStyle/>
          <a:p>
            <a:fld id="{84E72E78-CE51-405A-A438-5F82ABED52CE}" type="slidenum">
              <a:rPr lang="en-IE" smtClean="0"/>
              <a:t>‹#›</a:t>
            </a:fld>
            <a:endParaRPr lang="en-IE"/>
          </a:p>
        </p:txBody>
      </p:sp>
    </p:spTree>
    <p:extLst>
      <p:ext uri="{BB962C8B-B14F-4D97-AF65-F5344CB8AC3E}">
        <p14:creationId xmlns:p14="http://schemas.microsoft.com/office/powerpoint/2010/main" val="409304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080947" y="1410891"/>
            <a:ext cx="4751528" cy="756047"/>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360947" y="1410891"/>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360947" y="915988"/>
            <a:ext cx="8424000" cy="252412"/>
          </a:xfrm>
        </p:spPr>
        <p:txBody>
          <a:bodyPr anchor="t"/>
          <a:lstStyle>
            <a:lvl1pPr marL="0" indent="0">
              <a:lnSpc>
                <a:spcPct val="85000"/>
              </a:lnSpc>
              <a:spcBef>
                <a:spcPts val="0"/>
              </a:spcBef>
              <a:spcAft>
                <a:spcPts val="0"/>
              </a:spcAft>
              <a:buNone/>
              <a:defRPr sz="1700" b="1" i="0">
                <a:solidFill>
                  <a:schemeClr val="accent1"/>
                </a:solidFill>
                <a:latin typeface="+mj-lt"/>
                <a:ea typeface="Bebas Neue Bold" charset="0"/>
                <a:cs typeface="Bebas Neue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3"/>
          <p:cNvSpPr>
            <a:spLocks noGrp="1"/>
          </p:cNvSpPr>
          <p:nvPr>
            <p:ph type="body" sz="half" idx="29" hasCustomPrompt="1"/>
          </p:nvPr>
        </p:nvSpPr>
        <p:spPr>
          <a:xfrm>
            <a:off x="1080947" y="2165946"/>
            <a:ext cx="4751528" cy="75703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360947" y="2165946"/>
            <a:ext cx="720000" cy="757039"/>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080947" y="2922985"/>
            <a:ext cx="4751528" cy="756047"/>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360947" y="2922985"/>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5" name="Text Placeholder 3"/>
          <p:cNvSpPr>
            <a:spLocks noGrp="1"/>
          </p:cNvSpPr>
          <p:nvPr>
            <p:ph type="body" sz="half" idx="39" hasCustomPrompt="1"/>
          </p:nvPr>
        </p:nvSpPr>
        <p:spPr>
          <a:xfrm>
            <a:off x="1080947" y="3678040"/>
            <a:ext cx="4751528" cy="75703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6" name="Text Placeholder 29"/>
          <p:cNvSpPr>
            <a:spLocks noGrp="1"/>
          </p:cNvSpPr>
          <p:nvPr>
            <p:ph type="body" sz="quarter" idx="40" hasCustomPrompt="1"/>
          </p:nvPr>
        </p:nvSpPr>
        <p:spPr>
          <a:xfrm>
            <a:off x="360947" y="3678040"/>
            <a:ext cx="720000" cy="757039"/>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1" name="Title Placeholder 1"/>
          <p:cNvSpPr>
            <a:spLocks noGrp="1"/>
          </p:cNvSpPr>
          <p:nvPr>
            <p:ph type="title" hasCustomPrompt="1"/>
          </p:nvPr>
        </p:nvSpPr>
        <p:spPr>
          <a:xfrm>
            <a:off x="360000" y="276456"/>
            <a:ext cx="8424000" cy="639532"/>
          </a:xfrm>
          <a:prstGeom prst="rect">
            <a:avLst/>
          </a:prstGeom>
        </p:spPr>
        <p:txBody>
          <a:bodyPr vert="horz" lIns="0" tIns="0" rIns="0" bIns="0" rtlCol="0" anchor="t">
            <a:noAutofit/>
          </a:bodyPr>
          <a:lstStyle/>
          <a:p>
            <a:r>
              <a:rPr lang="en-US"/>
              <a:t>click to edit master title style</a:t>
            </a:r>
          </a:p>
        </p:txBody>
      </p:sp>
    </p:spTree>
    <p:extLst>
      <p:ext uri="{BB962C8B-B14F-4D97-AF65-F5344CB8AC3E}">
        <p14:creationId xmlns:p14="http://schemas.microsoft.com/office/powerpoint/2010/main" val="192012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080948" y="2166938"/>
            <a:ext cx="3167929" cy="756047"/>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360947" y="2166938"/>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360947" y="915988"/>
            <a:ext cx="8424000" cy="252412"/>
          </a:xfrm>
        </p:spPr>
        <p:txBody>
          <a:bodyPr anchor="t"/>
          <a:lstStyle>
            <a:lvl1pPr marL="0" indent="0">
              <a:lnSpc>
                <a:spcPct val="85000"/>
              </a:lnSpc>
              <a:spcBef>
                <a:spcPts val="0"/>
              </a:spcBef>
              <a:spcAft>
                <a:spcPts val="0"/>
              </a:spcAft>
              <a:buNone/>
              <a:defRPr sz="1700" b="1" i="0">
                <a:solidFill>
                  <a:schemeClr val="accent1"/>
                </a:solidFill>
                <a:latin typeface="+mj-lt"/>
                <a:ea typeface="Bebas Neue Bold" charset="0"/>
                <a:cs typeface="Bebas Neue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3"/>
          <p:cNvSpPr>
            <a:spLocks noGrp="1"/>
          </p:cNvSpPr>
          <p:nvPr>
            <p:ph type="body" sz="half" idx="29" hasCustomPrompt="1"/>
          </p:nvPr>
        </p:nvSpPr>
        <p:spPr>
          <a:xfrm>
            <a:off x="1080948" y="2923609"/>
            <a:ext cx="3167929" cy="756047"/>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360947" y="2923609"/>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080948" y="3679656"/>
            <a:ext cx="3167929" cy="755423"/>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360947" y="3679656"/>
            <a:ext cx="720000" cy="755423"/>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98" name="Text Placeholder 3"/>
          <p:cNvSpPr>
            <a:spLocks noGrp="1"/>
          </p:cNvSpPr>
          <p:nvPr>
            <p:ph type="body" sz="half" idx="33" hasCustomPrompt="1"/>
          </p:nvPr>
        </p:nvSpPr>
        <p:spPr>
          <a:xfrm>
            <a:off x="5618747" y="2166938"/>
            <a:ext cx="3166200" cy="756047"/>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9" name="Text Placeholder 29"/>
          <p:cNvSpPr>
            <a:spLocks noGrp="1"/>
          </p:cNvSpPr>
          <p:nvPr>
            <p:ph type="body" sz="quarter" idx="34" hasCustomPrompt="1"/>
          </p:nvPr>
        </p:nvSpPr>
        <p:spPr>
          <a:xfrm>
            <a:off x="4898747" y="2166938"/>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00" name="Text Placeholder 3"/>
          <p:cNvSpPr>
            <a:spLocks noGrp="1"/>
          </p:cNvSpPr>
          <p:nvPr>
            <p:ph type="body" sz="half" idx="35" hasCustomPrompt="1"/>
          </p:nvPr>
        </p:nvSpPr>
        <p:spPr>
          <a:xfrm>
            <a:off x="5618747" y="2923609"/>
            <a:ext cx="3166200" cy="756048"/>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1" name="Text Placeholder 29"/>
          <p:cNvSpPr>
            <a:spLocks noGrp="1"/>
          </p:cNvSpPr>
          <p:nvPr>
            <p:ph type="body" sz="quarter" idx="36" hasCustomPrompt="1"/>
          </p:nvPr>
        </p:nvSpPr>
        <p:spPr>
          <a:xfrm>
            <a:off x="4898747" y="2923609"/>
            <a:ext cx="720000" cy="756048"/>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02" name="Text Placeholder 3"/>
          <p:cNvSpPr>
            <a:spLocks noGrp="1"/>
          </p:cNvSpPr>
          <p:nvPr>
            <p:ph type="body" sz="half" idx="37" hasCustomPrompt="1"/>
          </p:nvPr>
        </p:nvSpPr>
        <p:spPr>
          <a:xfrm>
            <a:off x="5618747" y="3679656"/>
            <a:ext cx="3166200" cy="755423"/>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3" name="Text Placeholder 29"/>
          <p:cNvSpPr>
            <a:spLocks noGrp="1"/>
          </p:cNvSpPr>
          <p:nvPr>
            <p:ph type="body" sz="quarter" idx="38" hasCustomPrompt="1"/>
          </p:nvPr>
        </p:nvSpPr>
        <p:spPr>
          <a:xfrm>
            <a:off x="4898747" y="3679656"/>
            <a:ext cx="720000" cy="755423"/>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5" name="Title 1"/>
          <p:cNvSpPr>
            <a:spLocks noGrp="1"/>
          </p:cNvSpPr>
          <p:nvPr>
            <p:ph type="title" hasCustomPrompt="1"/>
          </p:nvPr>
        </p:nvSpPr>
        <p:spPr>
          <a:xfrm>
            <a:off x="360000" y="276622"/>
            <a:ext cx="8424000" cy="639366"/>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993385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080948" y="2166938"/>
            <a:ext cx="1798778"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30" name="Text Placeholder 29"/>
          <p:cNvSpPr>
            <a:spLocks noGrp="1"/>
          </p:cNvSpPr>
          <p:nvPr>
            <p:ph type="body" sz="quarter" idx="11" hasCustomPrompt="1"/>
          </p:nvPr>
        </p:nvSpPr>
        <p:spPr>
          <a:xfrm>
            <a:off x="360947" y="2166938"/>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22" name="Text Placeholder 2"/>
          <p:cNvSpPr>
            <a:spLocks noGrp="1"/>
          </p:cNvSpPr>
          <p:nvPr>
            <p:ph type="body" idx="28" hasCustomPrompt="1"/>
          </p:nvPr>
        </p:nvSpPr>
        <p:spPr>
          <a:xfrm>
            <a:off x="360947" y="915988"/>
            <a:ext cx="8424000" cy="252412"/>
          </a:xfrm>
        </p:spPr>
        <p:txBody>
          <a:bodyPr anchor="t"/>
          <a:lstStyle>
            <a:lvl1pPr marL="0" indent="0">
              <a:lnSpc>
                <a:spcPct val="85000"/>
              </a:lnSpc>
              <a:spcBef>
                <a:spcPts val="0"/>
              </a:spcBef>
              <a:spcAft>
                <a:spcPts val="0"/>
              </a:spcAft>
              <a:buNone/>
              <a:defRPr sz="1700" b="1" i="0">
                <a:solidFill>
                  <a:schemeClr val="accent1"/>
                </a:solidFill>
                <a:latin typeface="+mj-lt"/>
                <a:ea typeface="Bebas Neue Bold" charset="0"/>
                <a:cs typeface="Bebas Neue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4" name="Text Placeholder 3"/>
          <p:cNvSpPr>
            <a:spLocks noGrp="1"/>
          </p:cNvSpPr>
          <p:nvPr>
            <p:ph type="body" sz="half" idx="29" hasCustomPrompt="1"/>
          </p:nvPr>
        </p:nvSpPr>
        <p:spPr>
          <a:xfrm>
            <a:off x="1080948" y="2922983"/>
            <a:ext cx="1798778" cy="756048"/>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5" name="Text Placeholder 29"/>
          <p:cNvSpPr>
            <a:spLocks noGrp="1"/>
          </p:cNvSpPr>
          <p:nvPr>
            <p:ph type="body" sz="quarter" idx="30" hasCustomPrompt="1"/>
          </p:nvPr>
        </p:nvSpPr>
        <p:spPr>
          <a:xfrm>
            <a:off x="360947" y="2922983"/>
            <a:ext cx="720000" cy="756048"/>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96" name="Text Placeholder 3"/>
          <p:cNvSpPr>
            <a:spLocks noGrp="1"/>
          </p:cNvSpPr>
          <p:nvPr>
            <p:ph type="body" sz="half" idx="31" hasCustomPrompt="1"/>
          </p:nvPr>
        </p:nvSpPr>
        <p:spPr>
          <a:xfrm>
            <a:off x="1080948" y="3679032"/>
            <a:ext cx="1798778"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7" name="Text Placeholder 29"/>
          <p:cNvSpPr>
            <a:spLocks noGrp="1"/>
          </p:cNvSpPr>
          <p:nvPr>
            <p:ph type="body" sz="quarter" idx="32" hasCustomPrompt="1"/>
          </p:nvPr>
        </p:nvSpPr>
        <p:spPr>
          <a:xfrm>
            <a:off x="360947" y="3679032"/>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98" name="Text Placeholder 3"/>
          <p:cNvSpPr>
            <a:spLocks noGrp="1"/>
          </p:cNvSpPr>
          <p:nvPr>
            <p:ph type="body" sz="half" idx="33" hasCustomPrompt="1"/>
          </p:nvPr>
        </p:nvSpPr>
        <p:spPr>
          <a:xfrm>
            <a:off x="4031525" y="2166938"/>
            <a:ext cx="1800950"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99" name="Text Placeholder 29"/>
          <p:cNvSpPr>
            <a:spLocks noGrp="1"/>
          </p:cNvSpPr>
          <p:nvPr>
            <p:ph type="body" sz="quarter" idx="34" hasCustomPrompt="1"/>
          </p:nvPr>
        </p:nvSpPr>
        <p:spPr>
          <a:xfrm>
            <a:off x="3311525" y="2166938"/>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00" name="Text Placeholder 3"/>
          <p:cNvSpPr>
            <a:spLocks noGrp="1"/>
          </p:cNvSpPr>
          <p:nvPr>
            <p:ph type="body" sz="half" idx="35" hasCustomPrompt="1"/>
          </p:nvPr>
        </p:nvSpPr>
        <p:spPr>
          <a:xfrm>
            <a:off x="4031525" y="2922983"/>
            <a:ext cx="1800950" cy="756049"/>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1" name="Text Placeholder 29"/>
          <p:cNvSpPr>
            <a:spLocks noGrp="1"/>
          </p:cNvSpPr>
          <p:nvPr>
            <p:ph type="body" sz="quarter" idx="36" hasCustomPrompt="1"/>
          </p:nvPr>
        </p:nvSpPr>
        <p:spPr>
          <a:xfrm>
            <a:off x="3311525" y="2922983"/>
            <a:ext cx="720000" cy="756049"/>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02" name="Text Placeholder 3"/>
          <p:cNvSpPr>
            <a:spLocks noGrp="1"/>
          </p:cNvSpPr>
          <p:nvPr>
            <p:ph type="body" sz="half" idx="37" hasCustomPrompt="1"/>
          </p:nvPr>
        </p:nvSpPr>
        <p:spPr>
          <a:xfrm>
            <a:off x="4031525" y="3679032"/>
            <a:ext cx="1800950"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03" name="Text Placeholder 29"/>
          <p:cNvSpPr>
            <a:spLocks noGrp="1"/>
          </p:cNvSpPr>
          <p:nvPr>
            <p:ph type="body" sz="quarter" idx="38" hasCustomPrompt="1"/>
          </p:nvPr>
        </p:nvSpPr>
        <p:spPr>
          <a:xfrm>
            <a:off x="3311525" y="3679032"/>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5" name="Text Placeholder 3"/>
          <p:cNvSpPr>
            <a:spLocks noGrp="1"/>
          </p:cNvSpPr>
          <p:nvPr>
            <p:ph type="body" sz="half" idx="39" hasCustomPrompt="1"/>
          </p:nvPr>
        </p:nvSpPr>
        <p:spPr>
          <a:xfrm>
            <a:off x="6984276" y="2166938"/>
            <a:ext cx="1800672"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6" name="Text Placeholder 29"/>
          <p:cNvSpPr>
            <a:spLocks noGrp="1"/>
          </p:cNvSpPr>
          <p:nvPr>
            <p:ph type="body" sz="quarter" idx="40" hasCustomPrompt="1"/>
          </p:nvPr>
        </p:nvSpPr>
        <p:spPr>
          <a:xfrm>
            <a:off x="6264275" y="2166938"/>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7" name="Text Placeholder 3"/>
          <p:cNvSpPr>
            <a:spLocks noGrp="1"/>
          </p:cNvSpPr>
          <p:nvPr>
            <p:ph type="body" sz="half" idx="41" hasCustomPrompt="1"/>
          </p:nvPr>
        </p:nvSpPr>
        <p:spPr>
          <a:xfrm>
            <a:off x="6984276" y="2922983"/>
            <a:ext cx="1800672" cy="756049"/>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18" name="Text Placeholder 29"/>
          <p:cNvSpPr>
            <a:spLocks noGrp="1"/>
          </p:cNvSpPr>
          <p:nvPr>
            <p:ph type="body" sz="quarter" idx="42" hasCustomPrompt="1"/>
          </p:nvPr>
        </p:nvSpPr>
        <p:spPr>
          <a:xfrm>
            <a:off x="6264275" y="2922983"/>
            <a:ext cx="720000" cy="756049"/>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19" name="Text Placeholder 3"/>
          <p:cNvSpPr>
            <a:spLocks noGrp="1"/>
          </p:cNvSpPr>
          <p:nvPr>
            <p:ph type="body" sz="half" idx="43" hasCustomPrompt="1"/>
          </p:nvPr>
        </p:nvSpPr>
        <p:spPr>
          <a:xfrm>
            <a:off x="6984276" y="3679032"/>
            <a:ext cx="1800672" cy="756047"/>
          </a:xfrm>
        </p:spPr>
        <p:txBody>
          <a:bodyPr anchor="t" anchorCtr="0">
            <a:noAutofit/>
          </a:bodyPr>
          <a:lstStyle>
            <a:lvl1pPr marL="0" indent="0">
              <a:lnSpc>
                <a:spcPts val="1700"/>
              </a:lnSpc>
              <a:buNone/>
              <a:defRPr sz="14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section title</a:t>
            </a:r>
          </a:p>
        </p:txBody>
      </p:sp>
      <p:sp>
        <p:nvSpPr>
          <p:cNvPr id="20" name="Text Placeholder 29"/>
          <p:cNvSpPr>
            <a:spLocks noGrp="1"/>
          </p:cNvSpPr>
          <p:nvPr>
            <p:ph type="body" sz="quarter" idx="44" hasCustomPrompt="1"/>
          </p:nvPr>
        </p:nvSpPr>
        <p:spPr>
          <a:xfrm>
            <a:off x="6264275" y="3679032"/>
            <a:ext cx="720000" cy="756047"/>
          </a:xfrm>
        </p:spPr>
        <p:txBody>
          <a:bodyPr anchor="t" anchorCtr="0">
            <a:noAutofit/>
          </a:bodyPr>
          <a:lstStyle>
            <a:lvl1pPr marL="0" indent="0">
              <a:lnSpc>
                <a:spcPct val="85000"/>
              </a:lnSpc>
              <a:spcBef>
                <a:spcPts val="0"/>
              </a:spcBef>
              <a:spcAft>
                <a:spcPts val="0"/>
              </a:spcAft>
              <a:buFontTx/>
              <a:buNone/>
              <a:defRPr sz="5000" b="0" i="0">
                <a:solidFill>
                  <a:schemeClr val="tx2"/>
                </a:solidFill>
                <a:latin typeface="Bebas Neue Regular" charset="0"/>
                <a:ea typeface="Bebas Neue Regular" charset="0"/>
                <a:cs typeface="Bebas Neue Regular" charset="0"/>
              </a:defRPr>
            </a:lvl1pPr>
          </a:lstStyle>
          <a:p>
            <a:pPr lvl="0"/>
            <a:r>
              <a:rPr lang="en-US"/>
              <a:t>##</a:t>
            </a:r>
          </a:p>
        </p:txBody>
      </p:sp>
      <p:sp>
        <p:nvSpPr>
          <p:cNvPr id="21" name="Title 1"/>
          <p:cNvSpPr>
            <a:spLocks noGrp="1"/>
          </p:cNvSpPr>
          <p:nvPr>
            <p:ph type="title" hasCustomPrompt="1"/>
          </p:nvPr>
        </p:nvSpPr>
        <p:spPr>
          <a:xfrm>
            <a:off x="360000" y="276622"/>
            <a:ext cx="8424000" cy="639366"/>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85051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6622"/>
            <a:ext cx="8424000" cy="639366"/>
          </a:xfrm>
        </p:spPr>
        <p:txBody>
          <a:bodyPr/>
          <a:lstStyle>
            <a:lvl1pPr>
              <a:defRPr/>
            </a:lvl1pPr>
          </a:lstStyle>
          <a:p>
            <a:r>
              <a:rPr lang="en-US"/>
              <a:t>click to edit master title style</a:t>
            </a:r>
          </a:p>
        </p:txBody>
      </p:sp>
      <p:sp>
        <p:nvSpPr>
          <p:cNvPr id="15" name="Content Placeholder 13"/>
          <p:cNvSpPr>
            <a:spLocks noGrp="1"/>
          </p:cNvSpPr>
          <p:nvPr>
            <p:ph sz="quarter" idx="15"/>
          </p:nvPr>
        </p:nvSpPr>
        <p:spPr>
          <a:xfrm>
            <a:off x="358776" y="1410890"/>
            <a:ext cx="3984625"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Content Placeholder 13"/>
          <p:cNvSpPr>
            <a:spLocks noGrp="1"/>
          </p:cNvSpPr>
          <p:nvPr>
            <p:ph sz="quarter" idx="16"/>
          </p:nvPr>
        </p:nvSpPr>
        <p:spPr>
          <a:xfrm>
            <a:off x="4800600" y="1410890"/>
            <a:ext cx="3984625"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2"/>
          <p:cNvSpPr>
            <a:spLocks noGrp="1"/>
          </p:cNvSpPr>
          <p:nvPr>
            <p:ph type="body" idx="28" hasCustomPrompt="1"/>
          </p:nvPr>
        </p:nvSpPr>
        <p:spPr>
          <a:xfrm>
            <a:off x="360000" y="915988"/>
            <a:ext cx="8424000" cy="252412"/>
          </a:xfrm>
        </p:spPr>
        <p:txBody>
          <a:bodyPr anchor="t"/>
          <a:lstStyle>
            <a:lvl1pPr marL="0" indent="0">
              <a:lnSpc>
                <a:spcPct val="85000"/>
              </a:lnSpc>
              <a:spcBef>
                <a:spcPts val="0"/>
              </a:spcBef>
              <a:spcAft>
                <a:spcPts val="0"/>
              </a:spcAft>
              <a:buNone/>
              <a:defRPr sz="1700" b="1" i="0">
                <a:solidFill>
                  <a:schemeClr val="accent1"/>
                </a:solidFill>
                <a:latin typeface="+mj-lt"/>
                <a:ea typeface="Bebas Neue Bold" charset="0"/>
                <a:cs typeface="Bebas Neue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9"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132853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6225"/>
            <a:ext cx="8424000" cy="639764"/>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360001" y="1410891"/>
            <a:ext cx="5472475" cy="30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6264276" y="1410891"/>
            <a:ext cx="2520949" cy="30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360000" y="915989"/>
            <a:ext cx="8424000" cy="252412"/>
          </a:xfrm>
        </p:spPr>
        <p:txBody>
          <a:bodyPr anchor="t"/>
          <a:lstStyle>
            <a:lvl1pPr marL="0" indent="0">
              <a:lnSpc>
                <a:spcPct val="85000"/>
              </a:lnSpc>
              <a:spcBef>
                <a:spcPts val="0"/>
              </a:spcBef>
              <a:spcAft>
                <a:spcPts val="0"/>
              </a:spcAft>
              <a:buNone/>
              <a:defRPr sz="1700" b="1" i="0">
                <a:solidFill>
                  <a:schemeClr val="accent1"/>
                </a:solidFill>
                <a:latin typeface="+mj-lt"/>
                <a:ea typeface="Bebas Neue Bold" charset="0"/>
                <a:cs typeface="Bebas Neue Bold"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9"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3256096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225" y="276225"/>
            <a:ext cx="8424000" cy="636918"/>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360000" y="1410891"/>
            <a:ext cx="2519725" cy="3019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3311526" y="1410891"/>
            <a:ext cx="5472475" cy="3019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360000" y="913143"/>
            <a:ext cx="8424000" cy="255257"/>
          </a:xfrm>
        </p:spPr>
        <p:txBody>
          <a:bodyPr anchor="t"/>
          <a:lstStyle>
            <a:lvl1pPr marL="0" indent="0">
              <a:lnSpc>
                <a:spcPct val="85000"/>
              </a:lnSpc>
              <a:spcBef>
                <a:spcPts val="0"/>
              </a:spcBef>
              <a:spcAft>
                <a:spcPts val="0"/>
              </a:spcAft>
              <a:buNone/>
              <a:defRPr sz="17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9"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275175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6224"/>
            <a:ext cx="8424000" cy="639763"/>
          </a:xfrm>
        </p:spPr>
        <p:txBody>
          <a:bodyPr/>
          <a:lstStyle>
            <a:lvl1pPr>
              <a:defRPr/>
            </a:lvl1pPr>
          </a:lstStyle>
          <a:p>
            <a:r>
              <a:rPr lang="en-US"/>
              <a:t>click to edit master title style</a:t>
            </a:r>
          </a:p>
        </p:txBody>
      </p:sp>
      <p:sp>
        <p:nvSpPr>
          <p:cNvPr id="38" name="Content Placeholder 37"/>
          <p:cNvSpPr>
            <a:spLocks noGrp="1"/>
          </p:cNvSpPr>
          <p:nvPr>
            <p:ph sz="quarter" idx="15"/>
          </p:nvPr>
        </p:nvSpPr>
        <p:spPr>
          <a:xfrm>
            <a:off x="360000" y="1410891"/>
            <a:ext cx="2519725"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7"/>
          <p:cNvSpPr>
            <a:spLocks noGrp="1"/>
          </p:cNvSpPr>
          <p:nvPr>
            <p:ph sz="quarter" idx="16"/>
          </p:nvPr>
        </p:nvSpPr>
        <p:spPr>
          <a:xfrm>
            <a:off x="3311525" y="1410891"/>
            <a:ext cx="2520950"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6264276" y="1410891"/>
            <a:ext cx="2518777" cy="3024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28" hasCustomPrompt="1"/>
          </p:nvPr>
        </p:nvSpPr>
        <p:spPr>
          <a:xfrm>
            <a:off x="360000" y="915988"/>
            <a:ext cx="8424000" cy="252412"/>
          </a:xfrm>
        </p:spPr>
        <p:txBody>
          <a:bodyPr anchor="t"/>
          <a:lstStyle>
            <a:lvl1pPr marL="0" indent="0">
              <a:lnSpc>
                <a:spcPct val="85000"/>
              </a:lnSpc>
              <a:spcBef>
                <a:spcPts val="0"/>
              </a:spcBef>
              <a:spcAft>
                <a:spcPts val="0"/>
              </a:spcAft>
              <a:buNone/>
              <a:defRPr sz="17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10"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1502876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0" y="276224"/>
            <a:ext cx="8424000" cy="639763"/>
          </a:xfrm>
        </p:spPr>
        <p:txBody>
          <a:bodyPr/>
          <a:lstStyle>
            <a:lvl1pPr>
              <a:defRPr b="0" i="0">
                <a:latin typeface="Bebas Neue Regular" charset="0"/>
                <a:ea typeface="Bebas Neue Regular" charset="0"/>
                <a:cs typeface="Bebas Neue Regular" charset="0"/>
              </a:defRPr>
            </a:lvl1pPr>
          </a:lstStyle>
          <a:p>
            <a:r>
              <a:rPr lang="en-US"/>
              <a:t>click to edit master title style</a:t>
            </a:r>
          </a:p>
        </p:txBody>
      </p:sp>
      <p:sp>
        <p:nvSpPr>
          <p:cNvPr id="19" name="Text Placeholder 2"/>
          <p:cNvSpPr>
            <a:spLocks noGrp="1"/>
          </p:cNvSpPr>
          <p:nvPr>
            <p:ph type="body" idx="28" hasCustomPrompt="1"/>
          </p:nvPr>
        </p:nvSpPr>
        <p:spPr>
          <a:xfrm>
            <a:off x="360000" y="915989"/>
            <a:ext cx="8424000" cy="252412"/>
          </a:xfrm>
        </p:spPr>
        <p:txBody>
          <a:bodyPr anchor="t"/>
          <a:lstStyle>
            <a:lvl1pPr marL="0" indent="0">
              <a:lnSpc>
                <a:spcPct val="85000"/>
              </a:lnSpc>
              <a:spcBef>
                <a:spcPts val="0"/>
              </a:spcBef>
              <a:spcAft>
                <a:spcPts val="0"/>
              </a:spcAft>
              <a:buNone/>
              <a:defRPr sz="17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7"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
        <p:nvSpPr>
          <p:cNvPr id="10" name="Content Placeholder 37"/>
          <p:cNvSpPr>
            <a:spLocks noGrp="1"/>
          </p:cNvSpPr>
          <p:nvPr>
            <p:ph sz="quarter" idx="15"/>
          </p:nvPr>
        </p:nvSpPr>
        <p:spPr>
          <a:xfrm>
            <a:off x="360000" y="1410891"/>
            <a:ext cx="8424000" cy="3024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9678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Rectangle 34"/>
          <p:cNvSpPr/>
          <p:nvPr userDrawn="1"/>
        </p:nvSpPr>
        <p:spPr>
          <a:xfrm>
            <a:off x="0" y="4435079"/>
            <a:ext cx="9144000" cy="712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 name="Title Placeholder 1"/>
          <p:cNvSpPr>
            <a:spLocks noGrp="1"/>
          </p:cNvSpPr>
          <p:nvPr>
            <p:ph type="title"/>
          </p:nvPr>
        </p:nvSpPr>
        <p:spPr>
          <a:xfrm>
            <a:off x="360000" y="276456"/>
            <a:ext cx="8424000" cy="639532"/>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360000" y="1410891"/>
            <a:ext cx="8425225" cy="302418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8" name="Image 8"/>
          <p:cNvPicPr>
            <a:picLocks noChangeAspect="1"/>
          </p:cNvPicPr>
          <p:nvPr userDrawn="1"/>
        </p:nvPicPr>
        <p:blipFill rotWithShape="1">
          <a:blip r:embed="rId18">
            <a:extLst>
              <a:ext uri="{28A0092B-C50C-407E-A947-70E740481C1C}">
                <a14:useLocalDpi xmlns:a14="http://schemas.microsoft.com/office/drawing/2010/main" val="0"/>
              </a:ext>
            </a:extLst>
          </a:blip>
          <a:srcRect r="-80"/>
          <a:stretch/>
        </p:blipFill>
        <p:spPr bwMode="auto">
          <a:xfrm>
            <a:off x="7060992" y="4611515"/>
            <a:ext cx="1724233" cy="36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Rectangle 3"/>
          <p:cNvSpPr/>
          <p:nvPr userDrawn="1"/>
        </p:nvSpPr>
        <p:spPr>
          <a:xfrm>
            <a:off x="359999" y="-607101"/>
            <a:ext cx="2519726" cy="106805"/>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7" name="Rectangle 6"/>
          <p:cNvSpPr/>
          <p:nvPr userDrawn="1"/>
        </p:nvSpPr>
        <p:spPr>
          <a:xfrm>
            <a:off x="3312749" y="-607101"/>
            <a:ext cx="2519726" cy="106805"/>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8" name="Rectangle 7"/>
          <p:cNvSpPr/>
          <p:nvPr userDrawn="1"/>
        </p:nvSpPr>
        <p:spPr>
          <a:xfrm>
            <a:off x="6265499" y="-607101"/>
            <a:ext cx="2519726" cy="106805"/>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9" name="Rectangle 8"/>
          <p:cNvSpPr/>
          <p:nvPr userDrawn="1"/>
        </p:nvSpPr>
        <p:spPr>
          <a:xfrm flipH="1">
            <a:off x="2879725" y="-713946"/>
            <a:ext cx="433024" cy="10684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0" name="Rectangle 9"/>
          <p:cNvSpPr/>
          <p:nvPr userDrawn="1"/>
        </p:nvSpPr>
        <p:spPr>
          <a:xfrm flipH="1">
            <a:off x="5832475" y="-713946"/>
            <a:ext cx="433024" cy="10684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1" name="Rectangle 10"/>
          <p:cNvSpPr/>
          <p:nvPr userDrawn="1"/>
        </p:nvSpPr>
        <p:spPr>
          <a:xfrm flipH="1">
            <a:off x="-3" y="-713946"/>
            <a:ext cx="358775" cy="10684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2" name="Rectangle 11"/>
          <p:cNvSpPr/>
          <p:nvPr userDrawn="1"/>
        </p:nvSpPr>
        <p:spPr>
          <a:xfrm flipH="1">
            <a:off x="8785223" y="-713946"/>
            <a:ext cx="358775" cy="10684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3" name="Rectangle 12"/>
          <p:cNvSpPr/>
          <p:nvPr userDrawn="1"/>
        </p:nvSpPr>
        <p:spPr>
          <a:xfrm flipH="1">
            <a:off x="-791527" y="0"/>
            <a:ext cx="144000" cy="276225"/>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4" name="Rectangle 13"/>
          <p:cNvSpPr/>
          <p:nvPr userDrawn="1"/>
        </p:nvSpPr>
        <p:spPr>
          <a:xfrm flipH="1">
            <a:off x="-935527" y="4867275"/>
            <a:ext cx="144000" cy="276225"/>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5" name="Rectangle 14"/>
          <p:cNvSpPr/>
          <p:nvPr userDrawn="1"/>
        </p:nvSpPr>
        <p:spPr>
          <a:xfrm flipH="1">
            <a:off x="-791527" y="546496"/>
            <a:ext cx="144000" cy="621508"/>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18" name="Rectangle 17"/>
          <p:cNvSpPr/>
          <p:nvPr userDrawn="1"/>
        </p:nvSpPr>
        <p:spPr>
          <a:xfrm flipH="1">
            <a:off x="-935527" y="3679031"/>
            <a:ext cx="144000" cy="756048"/>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0" name="Rectangle 19"/>
          <p:cNvSpPr/>
          <p:nvPr userDrawn="1"/>
        </p:nvSpPr>
        <p:spPr>
          <a:xfrm flipH="1">
            <a:off x="-791527" y="2925269"/>
            <a:ext cx="144000" cy="756048"/>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1" name="Rectangle 20"/>
          <p:cNvSpPr/>
          <p:nvPr userDrawn="1"/>
        </p:nvSpPr>
        <p:spPr>
          <a:xfrm flipH="1">
            <a:off x="-935527" y="2164650"/>
            <a:ext cx="144000" cy="756048"/>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2" name="Rectangle 21"/>
          <p:cNvSpPr/>
          <p:nvPr userDrawn="1"/>
        </p:nvSpPr>
        <p:spPr>
          <a:xfrm flipH="1">
            <a:off x="-791527" y="1410889"/>
            <a:ext cx="144000" cy="756048"/>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3" name="Rectangle 22"/>
          <p:cNvSpPr/>
          <p:nvPr userDrawn="1"/>
        </p:nvSpPr>
        <p:spPr>
          <a:xfrm flipH="1">
            <a:off x="-935527" y="1168800"/>
            <a:ext cx="144000" cy="239804"/>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4" name="Rectangle 23"/>
          <p:cNvSpPr/>
          <p:nvPr userDrawn="1"/>
        </p:nvSpPr>
        <p:spPr>
          <a:xfrm flipH="1">
            <a:off x="-935527" y="276225"/>
            <a:ext cx="144000" cy="270272"/>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26" name="Rectangle 25"/>
          <p:cNvSpPr/>
          <p:nvPr userDrawn="1"/>
        </p:nvSpPr>
        <p:spPr>
          <a:xfrm flipH="1">
            <a:off x="-791527" y="4435078"/>
            <a:ext cx="144000" cy="432197"/>
          </a:xfrm>
          <a:prstGeom prst="rect">
            <a:avLst/>
          </a:prstGeom>
          <a:pattFill prst="dkUpDiag">
            <a:fgClr>
              <a:schemeClr val="bg2"/>
            </a:fgClr>
            <a:bgClr>
              <a:schemeClr val="accent4"/>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sp>
        <p:nvSpPr>
          <p:cNvPr id="6" name="Footer Placeholder 5"/>
          <p:cNvSpPr>
            <a:spLocks noGrp="1"/>
          </p:cNvSpPr>
          <p:nvPr>
            <p:ph type="ftr" sz="quarter" idx="3"/>
          </p:nvPr>
        </p:nvSpPr>
        <p:spPr>
          <a:xfrm>
            <a:off x="2879725" y="4867276"/>
            <a:ext cx="3384550" cy="173831"/>
          </a:xfrm>
          <a:prstGeom prst="rect">
            <a:avLst/>
          </a:prstGeom>
        </p:spPr>
        <p:txBody>
          <a:bodyPr vert="horz" lIns="0" tIns="0" rIns="0" bIns="0" rtlCol="0" anchor="ctr"/>
          <a:lstStyle>
            <a:lvl1pPr algn="ctr">
              <a:defRPr sz="800">
                <a:solidFill>
                  <a:schemeClr val="tx2">
                    <a:lumMod val="60000"/>
                    <a:lumOff val="40000"/>
                  </a:schemeClr>
                </a:solidFill>
              </a:defRPr>
            </a:lvl1pPr>
          </a:lstStyle>
          <a:p>
            <a:endParaRPr lang="en-GB"/>
          </a:p>
        </p:txBody>
      </p:sp>
      <p:sp>
        <p:nvSpPr>
          <p:cNvPr id="31" name="Slide Number Placeholder 30"/>
          <p:cNvSpPr>
            <a:spLocks noGrp="1"/>
          </p:cNvSpPr>
          <p:nvPr>
            <p:ph type="sldNum" sz="quarter" idx="4"/>
          </p:nvPr>
        </p:nvSpPr>
        <p:spPr>
          <a:xfrm>
            <a:off x="352144" y="4867275"/>
            <a:ext cx="412203" cy="179492"/>
          </a:xfrm>
          <a:prstGeom prst="rect">
            <a:avLst/>
          </a:prstGeom>
        </p:spPr>
        <p:txBody>
          <a:bodyPr vert="horz" lIns="0" tIns="0" rIns="0" bIns="0" rtlCol="0" anchor="ctr"/>
          <a:lstStyle>
            <a:lvl1pPr algn="l">
              <a:defRPr sz="800">
                <a:solidFill>
                  <a:schemeClr val="tx2">
                    <a:lumMod val="60000"/>
                    <a:lumOff val="40000"/>
                  </a:schemeClr>
                </a:solidFill>
              </a:defRPr>
            </a:lvl1pPr>
          </a:lstStyle>
          <a:p>
            <a:fld id="{F4669F32-90E1-ED4F-B6D9-07697D6A4E9E}" type="slidenum">
              <a:rPr lang="en-GB" smtClean="0"/>
              <a:pPr/>
              <a:t>‹#›</a:t>
            </a:fld>
            <a:endParaRPr lang="en-GB"/>
          </a:p>
        </p:txBody>
      </p:sp>
    </p:spTree>
    <p:extLst>
      <p:ext uri="{BB962C8B-B14F-4D97-AF65-F5344CB8AC3E}">
        <p14:creationId xmlns:p14="http://schemas.microsoft.com/office/powerpoint/2010/main" val="3777297127"/>
      </p:ext>
    </p:extLst>
  </p:cSld>
  <p:clrMap bg1="lt1" tx1="dk1" bg2="lt2" tx2="dk2" accent1="accent1" accent2="accent2" accent3="accent3" accent4="accent4" accent5="accent5" accent6="accent6" hlink="hlink" folHlink="folHlink"/>
  <p:sldLayoutIdLst>
    <p:sldLayoutId id="2147483657" r:id="rId1"/>
    <p:sldLayoutId id="2147483665" r:id="rId2"/>
    <p:sldLayoutId id="2147483666" r:id="rId3"/>
    <p:sldLayoutId id="2147483658" r:id="rId4"/>
    <p:sldLayoutId id="2147483655" r:id="rId5"/>
    <p:sldLayoutId id="2147483652" r:id="rId6"/>
    <p:sldLayoutId id="2147483654" r:id="rId7"/>
    <p:sldLayoutId id="2147483651" r:id="rId8"/>
    <p:sldLayoutId id="2147483659" r:id="rId9"/>
    <p:sldLayoutId id="2147483660" r:id="rId10"/>
    <p:sldLayoutId id="2147483661" r:id="rId11"/>
    <p:sldLayoutId id="2147483662" r:id="rId12"/>
    <p:sldLayoutId id="2147483663" r:id="rId13"/>
    <p:sldLayoutId id="2147483664" r:id="rId14"/>
    <p:sldLayoutId id="2147483656" r:id="rId15"/>
    <p:sldLayoutId id="2147483669" r:id="rId16"/>
  </p:sldLayoutIdLst>
  <p:hf hdr="0" dt="0"/>
  <p:txStyles>
    <p:titleStyle>
      <a:lvl1pPr algn="l" defTabSz="914400" rtl="0" eaLnBrk="1" latinLnBrk="0" hangingPunct="1">
        <a:lnSpc>
          <a:spcPct val="85000"/>
        </a:lnSpc>
        <a:spcBef>
          <a:spcPct val="0"/>
        </a:spcBef>
        <a:buNone/>
        <a:defRPr sz="2800" b="0" i="0" kern="1200">
          <a:solidFill>
            <a:schemeClr val="tx2"/>
          </a:solidFill>
          <a:latin typeface="Bebas Neue Regular" charset="0"/>
          <a:ea typeface="Bebas Neue Regular" charset="0"/>
          <a:cs typeface="Bebas Neue Regular"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4" userDrawn="1">
          <p15:clr>
            <a:srgbClr val="F26B43"/>
          </p15:clr>
        </p15:guide>
        <p15:guide id="2" orient="horz" pos="577" userDrawn="1">
          <p15:clr>
            <a:srgbClr val="F26B43"/>
          </p15:clr>
        </p15:guide>
        <p15:guide id="3" orient="horz" pos="735" userDrawn="1">
          <p15:clr>
            <a:srgbClr val="F26B43"/>
          </p15:clr>
        </p15:guide>
        <p15:guide id="4" orient="horz" pos="889" userDrawn="1">
          <p15:clr>
            <a:srgbClr val="F26B43"/>
          </p15:clr>
        </p15:guide>
        <p15:guide id="5" orient="horz" pos="1365" userDrawn="1">
          <p15:clr>
            <a:srgbClr val="F26B43"/>
          </p15:clr>
        </p15:guide>
        <p15:guide id="6" orient="horz" pos="1841" userDrawn="1">
          <p15:clr>
            <a:srgbClr val="F26B43"/>
          </p15:clr>
        </p15:guide>
        <p15:guide id="7" orient="horz" pos="2794" userDrawn="1">
          <p15:clr>
            <a:srgbClr val="F26B43"/>
          </p15:clr>
        </p15:guide>
        <p15:guide id="8" orient="horz" pos="2318" userDrawn="1">
          <p15:clr>
            <a:srgbClr val="F26B43"/>
          </p15:clr>
        </p15:guide>
        <p15:guide id="9" orient="horz" pos="3066" userDrawn="1">
          <p15:clr>
            <a:srgbClr val="F26B43"/>
          </p15:clr>
        </p15:guide>
        <p15:guide id="10" pos="226" userDrawn="1">
          <p15:clr>
            <a:srgbClr val="F26B43"/>
          </p15:clr>
        </p15:guide>
        <p15:guide id="11" pos="1814" userDrawn="1">
          <p15:clr>
            <a:srgbClr val="F26B43"/>
          </p15:clr>
        </p15:guide>
        <p15:guide id="12" pos="2086" userDrawn="1">
          <p15:clr>
            <a:srgbClr val="F26B43"/>
          </p15:clr>
        </p15:guide>
        <p15:guide id="13" pos="3674" userDrawn="1">
          <p15:clr>
            <a:srgbClr val="F26B43"/>
          </p15:clr>
        </p15:guide>
        <p15:guide id="14" pos="3946" userDrawn="1">
          <p15:clr>
            <a:srgbClr val="F26B43"/>
          </p15:clr>
        </p15:guide>
        <p15:guide id="15" pos="553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hyperlink" Target="https://github.com/BESSER-PEARL/BESSER" TargetMode="External"/><Relationship Id="rId5" Type="http://schemas.openxmlformats.org/officeDocument/2006/relationships/hyperlink" Target="https://github.com/BESSER-PEARL/ModelFed"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9.svg"/><Relationship Id="rId11" Type="http://schemas.openxmlformats.org/officeDocument/2006/relationships/image" Target="../media/image34.svg"/><Relationship Id="rId5" Type="http://schemas.openxmlformats.org/officeDocument/2006/relationships/image" Target="../media/image28.pn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27.svg"/><Relationship Id="rId17" Type="http://schemas.openxmlformats.org/officeDocument/2006/relationships/image" Target="../media/image52.svg"/><Relationship Id="rId2" Type="http://schemas.openxmlformats.org/officeDocument/2006/relationships/notesSlide" Target="../notesSlides/notesSlide24.xml"/><Relationship Id="rId16"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43.svg"/><Relationship Id="rId11" Type="http://schemas.openxmlformats.org/officeDocument/2006/relationships/image" Target="../media/image26.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7.svg"/><Relationship Id="rId19" Type="http://schemas.openxmlformats.org/officeDocument/2006/relationships/image" Target="../media/image54.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58776" y="546498"/>
            <a:ext cx="7805510" cy="1241080"/>
          </a:xfrm>
        </p:spPr>
        <p:txBody>
          <a:bodyPr/>
          <a:lstStyle/>
          <a:p>
            <a:r>
              <a:rPr lang="en-US" sz="4400" dirty="0"/>
              <a:t>ModelFed: a Federated Protocol for Collaborative Cross-Platform Modeling</a:t>
            </a:r>
          </a:p>
        </p:txBody>
      </p:sp>
      <p:sp>
        <p:nvSpPr>
          <p:cNvPr id="9" name="Text Placeholder 8"/>
          <p:cNvSpPr>
            <a:spLocks noGrp="1"/>
          </p:cNvSpPr>
          <p:nvPr>
            <p:ph type="body" sz="quarter" idx="14"/>
          </p:nvPr>
        </p:nvSpPr>
        <p:spPr/>
        <p:txBody>
          <a:bodyPr vert="horz" lIns="0" tIns="0" rIns="0" bIns="0" rtlCol="0" anchor="t">
            <a:noAutofit/>
          </a:bodyPr>
          <a:lstStyle/>
          <a:p>
            <a:endParaRPr lang="en-US" dirty="0"/>
          </a:p>
          <a:p>
            <a:r>
              <a:rPr lang="en-US" sz="1500" u="sng" dirty="0">
                <a:solidFill>
                  <a:schemeClr val="tx2">
                    <a:lumMod val="75000"/>
                  </a:schemeClr>
                </a:solidFill>
              </a:rPr>
              <a:t>Iván Alfonso</a:t>
            </a:r>
            <a:r>
              <a:rPr lang="en-US" sz="1500" baseline="30000" dirty="0">
                <a:solidFill>
                  <a:schemeClr val="tx2">
                    <a:lumMod val="75000"/>
                  </a:schemeClr>
                </a:solidFill>
              </a:rPr>
              <a:t>1</a:t>
            </a:r>
            <a:r>
              <a:rPr lang="en-US" sz="1500" dirty="0">
                <a:solidFill>
                  <a:schemeClr val="tx2">
                    <a:lumMod val="75000"/>
                  </a:schemeClr>
                </a:solidFill>
              </a:rPr>
              <a:t>, Jordi Cabot</a:t>
            </a:r>
            <a:r>
              <a:rPr lang="en-US" sz="1500" baseline="30000" dirty="0">
                <a:solidFill>
                  <a:schemeClr val="tx2">
                    <a:lumMod val="75000"/>
                  </a:schemeClr>
                </a:solidFill>
              </a:rPr>
              <a:t>1,2</a:t>
            </a:r>
          </a:p>
          <a:p>
            <a:pPr lvl="1"/>
            <a:endParaRPr lang="en-US" dirty="0"/>
          </a:p>
          <a:p>
            <a:pPr lvl="1"/>
            <a:endParaRPr lang="en-US" dirty="0"/>
          </a:p>
          <a:p>
            <a:pPr lvl="1"/>
            <a:r>
              <a:rPr lang="en-US" baseline="30000" dirty="0"/>
              <a:t>1</a:t>
            </a:r>
            <a:r>
              <a:rPr lang="en-US" dirty="0"/>
              <a:t> </a:t>
            </a:r>
            <a:r>
              <a:rPr lang="en-US" sz="1200" dirty="0"/>
              <a:t>Luxembourg Institute of Science and Technology</a:t>
            </a:r>
            <a:endParaRPr lang="en-US" dirty="0"/>
          </a:p>
          <a:p>
            <a:pPr lvl="1"/>
            <a:r>
              <a:rPr lang="en-US" baseline="30000" dirty="0"/>
              <a:t>2</a:t>
            </a:r>
            <a:r>
              <a:rPr lang="en-US" dirty="0"/>
              <a:t> </a:t>
            </a:r>
            <a:r>
              <a:rPr lang="en-US" sz="1200" dirty="0"/>
              <a:t>University of Luxembourg</a:t>
            </a:r>
            <a:endParaRPr lang="en-US" dirty="0"/>
          </a:p>
          <a:p>
            <a:pPr lvl="1"/>
            <a:endParaRPr lang="en-US" dirty="0"/>
          </a:p>
          <a:p>
            <a:pPr lvl="1"/>
            <a:endParaRPr lang="en-US" sz="1000" dirty="0"/>
          </a:p>
          <a:p>
            <a:pPr lvl="1"/>
            <a:r>
              <a:rPr lang="en-US" sz="1200" dirty="0"/>
              <a:t>October 2025</a:t>
            </a:r>
          </a:p>
        </p:txBody>
      </p:sp>
      <p:sp>
        <p:nvSpPr>
          <p:cNvPr id="5" name="Rectangle 4"/>
          <p:cNvSpPr/>
          <p:nvPr/>
        </p:nvSpPr>
        <p:spPr>
          <a:xfrm>
            <a:off x="367030" y="3860148"/>
            <a:ext cx="427449" cy="599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GB" sz="1400">
              <a:solidFill>
                <a:schemeClr val="bg1"/>
              </a:solidFill>
              <a:latin typeface="Franklin Gothic Demi Cond" panose="020B0706030402020204" pitchFamily="34" charset="0"/>
            </a:endParaRPr>
          </a:p>
        </p:txBody>
      </p:sp>
      <p:pic>
        <p:nvPicPr>
          <p:cNvPr id="4" name="Graphic 3">
            <a:extLst>
              <a:ext uri="{FF2B5EF4-FFF2-40B4-BE49-F238E27FC236}">
                <a16:creationId xmlns:a16="http://schemas.microsoft.com/office/drawing/2014/main" id="{0DDFF147-16F6-5DF6-6262-2C3C201C5C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4755" y="2598634"/>
            <a:ext cx="2531609" cy="1261514"/>
          </a:xfrm>
          <a:prstGeom prst="rect">
            <a:avLst/>
          </a:prstGeom>
        </p:spPr>
      </p:pic>
    </p:spTree>
    <p:extLst>
      <p:ext uri="{BB962C8B-B14F-4D97-AF65-F5344CB8AC3E}">
        <p14:creationId xmlns:p14="http://schemas.microsoft.com/office/powerpoint/2010/main" val="1650756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E53D8-8BFD-C16F-F751-2B4537AD47D8}"/>
            </a:ext>
          </a:extLst>
        </p:cNvPr>
        <p:cNvGrpSpPr/>
        <p:nvPr/>
      </p:nvGrpSpPr>
      <p:grpSpPr>
        <a:xfrm>
          <a:off x="0" y="0"/>
          <a:ext cx="0" cy="0"/>
          <a:chOff x="0" y="0"/>
          <a:chExt cx="0" cy="0"/>
        </a:xfrm>
      </p:grpSpPr>
      <p:pic>
        <p:nvPicPr>
          <p:cNvPr id="9" name="Picture 8" descr="A diagram of a software company&#10;&#10;AI-generated content may be incorrect.">
            <a:extLst>
              <a:ext uri="{FF2B5EF4-FFF2-40B4-BE49-F238E27FC236}">
                <a16:creationId xmlns:a16="http://schemas.microsoft.com/office/drawing/2014/main" id="{2EB0BD07-CD73-3954-80F0-6EA0984C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02" y="660620"/>
            <a:ext cx="5074320" cy="4296401"/>
          </a:xfrm>
          <a:prstGeom prst="rect">
            <a:avLst/>
          </a:prstGeom>
        </p:spPr>
      </p:pic>
      <p:sp>
        <p:nvSpPr>
          <p:cNvPr id="6" name="Slide Number Placeholder 5">
            <a:extLst>
              <a:ext uri="{FF2B5EF4-FFF2-40B4-BE49-F238E27FC236}">
                <a16:creationId xmlns:a16="http://schemas.microsoft.com/office/drawing/2014/main" id="{CBAF290B-7A54-67A7-12B4-3A902C6F8CE8}"/>
              </a:ext>
            </a:extLst>
          </p:cNvPr>
          <p:cNvSpPr>
            <a:spLocks noGrp="1"/>
          </p:cNvSpPr>
          <p:nvPr>
            <p:ph type="sldNum" sz="quarter" idx="4"/>
          </p:nvPr>
        </p:nvSpPr>
        <p:spPr/>
        <p:txBody>
          <a:bodyPr/>
          <a:lstStyle/>
          <a:p>
            <a:fld id="{F4669F32-90E1-ED4F-B6D9-07697D6A4E9E}" type="slidenum">
              <a:rPr lang="en-GB" smtClean="0"/>
              <a:pPr/>
              <a:t>10</a:t>
            </a:fld>
            <a:endParaRPr lang="en-GB"/>
          </a:p>
        </p:txBody>
      </p:sp>
      <p:sp>
        <p:nvSpPr>
          <p:cNvPr id="8" name="Title 1">
            <a:extLst>
              <a:ext uri="{FF2B5EF4-FFF2-40B4-BE49-F238E27FC236}">
                <a16:creationId xmlns:a16="http://schemas.microsoft.com/office/drawing/2014/main" id="{C95FDD0D-B038-7878-B93D-F17AC3C25338}"/>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err="1"/>
              <a:t>Modelfed</a:t>
            </a:r>
            <a:r>
              <a:rPr lang="en-GB" altLang="en-US" sz="2800" dirty="0"/>
              <a:t> vocabulary</a:t>
            </a:r>
          </a:p>
        </p:txBody>
      </p:sp>
      <p:sp>
        <p:nvSpPr>
          <p:cNvPr id="12" name="Content Placeholder 18">
            <a:extLst>
              <a:ext uri="{FF2B5EF4-FFF2-40B4-BE49-F238E27FC236}">
                <a16:creationId xmlns:a16="http://schemas.microsoft.com/office/drawing/2014/main" id="{03BB0441-E5B6-6328-5F92-0E9759EFCFCA}"/>
              </a:ext>
            </a:extLst>
          </p:cNvPr>
          <p:cNvSpPr>
            <a:spLocks noGrp="1"/>
          </p:cNvSpPr>
          <p:nvPr>
            <p:ph sz="quarter" idx="15"/>
          </p:nvPr>
        </p:nvSpPr>
        <p:spPr>
          <a:xfrm>
            <a:off x="6074439" y="1283879"/>
            <a:ext cx="2948009" cy="3024188"/>
          </a:xfrm>
        </p:spPr>
        <p:txBody>
          <a:bodyPr/>
          <a:lstStyle/>
          <a:p>
            <a:endParaRPr lang="en-US" sz="1200" dirty="0"/>
          </a:p>
        </p:txBody>
      </p:sp>
    </p:spTree>
    <p:extLst>
      <p:ext uri="{BB962C8B-B14F-4D97-AF65-F5344CB8AC3E}">
        <p14:creationId xmlns:p14="http://schemas.microsoft.com/office/powerpoint/2010/main" val="3282388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42DE7-400C-7E7E-A60E-2A830D4CEF78}"/>
            </a:ext>
          </a:extLst>
        </p:cNvPr>
        <p:cNvGrpSpPr/>
        <p:nvPr/>
      </p:nvGrpSpPr>
      <p:grpSpPr>
        <a:xfrm>
          <a:off x="0" y="0"/>
          <a:ext cx="0" cy="0"/>
          <a:chOff x="0" y="0"/>
          <a:chExt cx="0" cy="0"/>
        </a:xfrm>
      </p:grpSpPr>
      <p:pic>
        <p:nvPicPr>
          <p:cNvPr id="9" name="Picture 8" descr="A diagram of a software company&#10;&#10;AI-generated content may be incorrect.">
            <a:extLst>
              <a:ext uri="{FF2B5EF4-FFF2-40B4-BE49-F238E27FC236}">
                <a16:creationId xmlns:a16="http://schemas.microsoft.com/office/drawing/2014/main" id="{99A827E8-7865-532C-2CD7-FC312C4E96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02" y="660620"/>
            <a:ext cx="5074320" cy="4296401"/>
          </a:xfrm>
          <a:prstGeom prst="rect">
            <a:avLst/>
          </a:prstGeom>
        </p:spPr>
      </p:pic>
      <p:sp>
        <p:nvSpPr>
          <p:cNvPr id="6" name="Slide Number Placeholder 5">
            <a:extLst>
              <a:ext uri="{FF2B5EF4-FFF2-40B4-BE49-F238E27FC236}">
                <a16:creationId xmlns:a16="http://schemas.microsoft.com/office/drawing/2014/main" id="{7D1DE3D6-51DA-B715-594D-E0BB948D018E}"/>
              </a:ext>
            </a:extLst>
          </p:cNvPr>
          <p:cNvSpPr>
            <a:spLocks noGrp="1"/>
          </p:cNvSpPr>
          <p:nvPr>
            <p:ph type="sldNum" sz="quarter" idx="4"/>
          </p:nvPr>
        </p:nvSpPr>
        <p:spPr/>
        <p:txBody>
          <a:bodyPr/>
          <a:lstStyle/>
          <a:p>
            <a:fld id="{F4669F32-90E1-ED4F-B6D9-07697D6A4E9E}" type="slidenum">
              <a:rPr lang="en-GB" smtClean="0"/>
              <a:pPr/>
              <a:t>11</a:t>
            </a:fld>
            <a:endParaRPr lang="en-GB"/>
          </a:p>
        </p:txBody>
      </p:sp>
      <p:sp>
        <p:nvSpPr>
          <p:cNvPr id="8" name="Title 1">
            <a:extLst>
              <a:ext uri="{FF2B5EF4-FFF2-40B4-BE49-F238E27FC236}">
                <a16:creationId xmlns:a16="http://schemas.microsoft.com/office/drawing/2014/main" id="{E102E89C-57D2-727E-E998-2E47BA4A06E5}"/>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err="1"/>
              <a:t>Modelfed</a:t>
            </a:r>
            <a:r>
              <a:rPr lang="en-GB" altLang="en-US" sz="2800" dirty="0"/>
              <a:t> vocabulary</a:t>
            </a:r>
          </a:p>
        </p:txBody>
      </p:sp>
      <p:sp>
        <p:nvSpPr>
          <p:cNvPr id="7" name="Freeform: Shape 6">
            <a:extLst>
              <a:ext uri="{FF2B5EF4-FFF2-40B4-BE49-F238E27FC236}">
                <a16:creationId xmlns:a16="http://schemas.microsoft.com/office/drawing/2014/main" id="{4C19440F-A3A8-72D6-8839-BBE6A472CEED}"/>
              </a:ext>
            </a:extLst>
          </p:cNvPr>
          <p:cNvSpPr/>
          <p:nvPr/>
        </p:nvSpPr>
        <p:spPr>
          <a:xfrm>
            <a:off x="453420" y="1551105"/>
            <a:ext cx="4406173" cy="3420664"/>
          </a:xfrm>
          <a:custGeom>
            <a:avLst/>
            <a:gdLst>
              <a:gd name="connsiteX0" fmla="*/ 0 w 4499594"/>
              <a:gd name="connsiteY0" fmla="*/ 0 h 3420664"/>
              <a:gd name="connsiteX1" fmla="*/ 2709562 w 4499594"/>
              <a:gd name="connsiteY1" fmla="*/ 0 h 3420664"/>
              <a:gd name="connsiteX2" fmla="*/ 2709562 w 4499594"/>
              <a:gd name="connsiteY2" fmla="*/ 1214218 h 3420664"/>
              <a:gd name="connsiteX3" fmla="*/ 3452458 w 4499594"/>
              <a:gd name="connsiteY3" fmla="*/ 1214218 h 3420664"/>
              <a:gd name="connsiteX4" fmla="*/ 3452458 w 4499594"/>
              <a:gd name="connsiteY4" fmla="*/ 1464940 h 3420664"/>
              <a:gd name="connsiteX5" fmla="*/ 4499594 w 4499594"/>
              <a:gd name="connsiteY5" fmla="*/ 1464940 h 3420664"/>
              <a:gd name="connsiteX6" fmla="*/ 4499594 w 4499594"/>
              <a:gd name="connsiteY6" fmla="*/ 3420664 h 3420664"/>
              <a:gd name="connsiteX7" fmla="*/ 3452458 w 4499594"/>
              <a:gd name="connsiteY7" fmla="*/ 3420664 h 3420664"/>
              <a:gd name="connsiteX8" fmla="*/ 2709562 w 4499594"/>
              <a:gd name="connsiteY8" fmla="*/ 3420664 h 3420664"/>
              <a:gd name="connsiteX9" fmla="*/ 0 w 4499594"/>
              <a:gd name="connsiteY9" fmla="*/ 3420664 h 342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9594" h="3420664">
                <a:moveTo>
                  <a:pt x="0" y="0"/>
                </a:moveTo>
                <a:lnTo>
                  <a:pt x="2709562" y="0"/>
                </a:lnTo>
                <a:lnTo>
                  <a:pt x="2709562" y="1214218"/>
                </a:lnTo>
                <a:lnTo>
                  <a:pt x="3452458" y="1214218"/>
                </a:lnTo>
                <a:lnTo>
                  <a:pt x="3452458" y="1464940"/>
                </a:lnTo>
                <a:lnTo>
                  <a:pt x="4499594" y="1464940"/>
                </a:lnTo>
                <a:lnTo>
                  <a:pt x="4499594" y="3420664"/>
                </a:lnTo>
                <a:lnTo>
                  <a:pt x="3452458" y="3420664"/>
                </a:lnTo>
                <a:lnTo>
                  <a:pt x="2709562" y="3420664"/>
                </a:lnTo>
                <a:lnTo>
                  <a:pt x="0" y="3420664"/>
                </a:lnTo>
                <a:close/>
              </a:path>
            </a:pathLst>
          </a:custGeom>
          <a:noFill/>
          <a:ln w="9525">
            <a:solidFill>
              <a:srgbClr val="C00000"/>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Content Placeholder 18">
            <a:extLst>
              <a:ext uri="{FF2B5EF4-FFF2-40B4-BE49-F238E27FC236}">
                <a16:creationId xmlns:a16="http://schemas.microsoft.com/office/drawing/2014/main" id="{0941F202-AF57-316F-058F-52012089479B}"/>
              </a:ext>
            </a:extLst>
          </p:cNvPr>
          <p:cNvSpPr>
            <a:spLocks noGrp="1"/>
          </p:cNvSpPr>
          <p:nvPr>
            <p:ph sz="quarter" idx="15"/>
          </p:nvPr>
        </p:nvSpPr>
        <p:spPr>
          <a:xfrm>
            <a:off x="6074439" y="1283879"/>
            <a:ext cx="2948009" cy="3024188"/>
          </a:xfrm>
        </p:spPr>
        <p:txBody>
          <a:bodyPr/>
          <a:lstStyle/>
          <a:p>
            <a:r>
              <a:rPr lang="en-IE" sz="1400" dirty="0">
                <a:solidFill>
                  <a:schemeClr val="tx2"/>
                </a:solidFill>
              </a:rPr>
              <a:t>Model Elements</a:t>
            </a:r>
          </a:p>
          <a:p>
            <a:pPr lvl="1" indent="0">
              <a:buNone/>
            </a:pPr>
            <a:r>
              <a:rPr lang="en-IE" sz="1200" dirty="0"/>
              <a:t>Elements representing any structural model (classes, attributes, etc.)</a:t>
            </a:r>
            <a:endParaRPr lang="en-IE" sz="1400" dirty="0">
              <a:solidFill>
                <a:schemeClr val="tx2"/>
              </a:solidFill>
            </a:endParaRPr>
          </a:p>
        </p:txBody>
      </p:sp>
    </p:spTree>
    <p:extLst>
      <p:ext uri="{BB962C8B-B14F-4D97-AF65-F5344CB8AC3E}">
        <p14:creationId xmlns:p14="http://schemas.microsoft.com/office/powerpoint/2010/main" val="282490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49B9-9091-093E-1630-1475B25A7E19}"/>
            </a:ext>
          </a:extLst>
        </p:cNvPr>
        <p:cNvGrpSpPr/>
        <p:nvPr/>
      </p:nvGrpSpPr>
      <p:grpSpPr>
        <a:xfrm>
          <a:off x="0" y="0"/>
          <a:ext cx="0" cy="0"/>
          <a:chOff x="0" y="0"/>
          <a:chExt cx="0" cy="0"/>
        </a:xfrm>
      </p:grpSpPr>
      <p:pic>
        <p:nvPicPr>
          <p:cNvPr id="9" name="Picture 8" descr="A diagram of a software company&#10;&#10;AI-generated content may be incorrect.">
            <a:extLst>
              <a:ext uri="{FF2B5EF4-FFF2-40B4-BE49-F238E27FC236}">
                <a16:creationId xmlns:a16="http://schemas.microsoft.com/office/drawing/2014/main" id="{EF0F6E79-65C0-1242-FCDA-DD28B7413E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02" y="660620"/>
            <a:ext cx="5074320" cy="4296401"/>
          </a:xfrm>
          <a:prstGeom prst="rect">
            <a:avLst/>
          </a:prstGeom>
        </p:spPr>
      </p:pic>
      <p:sp>
        <p:nvSpPr>
          <p:cNvPr id="6" name="Slide Number Placeholder 5">
            <a:extLst>
              <a:ext uri="{FF2B5EF4-FFF2-40B4-BE49-F238E27FC236}">
                <a16:creationId xmlns:a16="http://schemas.microsoft.com/office/drawing/2014/main" id="{8D628914-19B5-3950-EF75-B6A45FDD4D4F}"/>
              </a:ext>
            </a:extLst>
          </p:cNvPr>
          <p:cNvSpPr>
            <a:spLocks noGrp="1"/>
          </p:cNvSpPr>
          <p:nvPr>
            <p:ph type="sldNum" sz="quarter" idx="4"/>
          </p:nvPr>
        </p:nvSpPr>
        <p:spPr/>
        <p:txBody>
          <a:bodyPr/>
          <a:lstStyle/>
          <a:p>
            <a:fld id="{F4669F32-90E1-ED4F-B6D9-07697D6A4E9E}" type="slidenum">
              <a:rPr lang="en-GB" smtClean="0"/>
              <a:pPr/>
              <a:t>12</a:t>
            </a:fld>
            <a:endParaRPr lang="en-GB"/>
          </a:p>
        </p:txBody>
      </p:sp>
      <p:sp>
        <p:nvSpPr>
          <p:cNvPr id="8" name="Title 1">
            <a:extLst>
              <a:ext uri="{FF2B5EF4-FFF2-40B4-BE49-F238E27FC236}">
                <a16:creationId xmlns:a16="http://schemas.microsoft.com/office/drawing/2014/main" id="{2A2652E0-CB93-E343-7EC6-A7943FB31B7A}"/>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err="1"/>
              <a:t>Modelfed</a:t>
            </a:r>
            <a:r>
              <a:rPr lang="en-GB" altLang="en-US" sz="2800" dirty="0"/>
              <a:t> vocabulary</a:t>
            </a:r>
          </a:p>
        </p:txBody>
      </p:sp>
      <p:sp>
        <p:nvSpPr>
          <p:cNvPr id="2" name="Rectangle 1">
            <a:extLst>
              <a:ext uri="{FF2B5EF4-FFF2-40B4-BE49-F238E27FC236}">
                <a16:creationId xmlns:a16="http://schemas.microsoft.com/office/drawing/2014/main" id="{1852D704-0317-F087-ABD6-741E32E6B297}"/>
              </a:ext>
            </a:extLst>
          </p:cNvPr>
          <p:cNvSpPr/>
          <p:nvPr/>
        </p:nvSpPr>
        <p:spPr>
          <a:xfrm>
            <a:off x="3119284" y="1300384"/>
            <a:ext cx="1550956" cy="1671416"/>
          </a:xfrm>
          <a:prstGeom prst="rect">
            <a:avLst/>
          </a:prstGeom>
          <a:noFill/>
          <a:ln w="9525">
            <a:solidFill>
              <a:srgbClr val="C00000"/>
            </a:solidFill>
          </a:ln>
          <a:effectLst>
            <a:glow rad="381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Content Placeholder 18">
            <a:extLst>
              <a:ext uri="{FF2B5EF4-FFF2-40B4-BE49-F238E27FC236}">
                <a16:creationId xmlns:a16="http://schemas.microsoft.com/office/drawing/2014/main" id="{BA2CCF59-8278-2F9A-72C0-935502C36CDE}"/>
              </a:ext>
            </a:extLst>
          </p:cNvPr>
          <p:cNvSpPr>
            <a:spLocks noGrp="1"/>
          </p:cNvSpPr>
          <p:nvPr>
            <p:ph sz="quarter" idx="15"/>
          </p:nvPr>
        </p:nvSpPr>
        <p:spPr>
          <a:xfrm>
            <a:off x="6074439" y="1283879"/>
            <a:ext cx="2948009" cy="3024188"/>
          </a:xfrm>
        </p:spPr>
        <p:txBody>
          <a:bodyPr/>
          <a:lstStyle/>
          <a:p>
            <a:r>
              <a:rPr lang="en-IE" sz="1400" dirty="0">
                <a:solidFill>
                  <a:schemeClr val="tx2"/>
                </a:solidFill>
              </a:rPr>
              <a:t>Model Elements</a:t>
            </a:r>
          </a:p>
          <a:p>
            <a:pPr lvl="1" indent="0">
              <a:buNone/>
            </a:pPr>
            <a:r>
              <a:rPr lang="en-IE" sz="1200" dirty="0"/>
              <a:t>Elements representing any structural model (classes, attributes, etc.)</a:t>
            </a:r>
            <a:endParaRPr lang="en-IE" sz="1400" dirty="0">
              <a:solidFill>
                <a:schemeClr val="tx2"/>
              </a:solidFill>
            </a:endParaRPr>
          </a:p>
          <a:p>
            <a:r>
              <a:rPr lang="en-IE" sz="1400" dirty="0">
                <a:solidFill>
                  <a:schemeClr val="tx2"/>
                </a:solidFill>
              </a:rPr>
              <a:t>Activities</a:t>
            </a:r>
          </a:p>
          <a:p>
            <a:pPr lvl="1" indent="0">
              <a:buNone/>
            </a:pPr>
            <a:r>
              <a:rPr lang="en-US" sz="1200" dirty="0"/>
              <a:t>Enable the specification of actions performed on any </a:t>
            </a:r>
            <a:r>
              <a:rPr lang="en-US" sz="1200" i="1" dirty="0"/>
              <a:t>Object</a:t>
            </a:r>
          </a:p>
        </p:txBody>
      </p:sp>
    </p:spTree>
    <p:extLst>
      <p:ext uri="{BB962C8B-B14F-4D97-AF65-F5344CB8AC3E}">
        <p14:creationId xmlns:p14="http://schemas.microsoft.com/office/powerpoint/2010/main" val="413434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BABAC-D25A-0E66-1991-621FA952C7F5}"/>
            </a:ext>
          </a:extLst>
        </p:cNvPr>
        <p:cNvGrpSpPr/>
        <p:nvPr/>
      </p:nvGrpSpPr>
      <p:grpSpPr>
        <a:xfrm>
          <a:off x="0" y="0"/>
          <a:ext cx="0" cy="0"/>
          <a:chOff x="0" y="0"/>
          <a:chExt cx="0" cy="0"/>
        </a:xfrm>
      </p:grpSpPr>
      <p:pic>
        <p:nvPicPr>
          <p:cNvPr id="9" name="Picture 8" descr="A diagram of a software company&#10;&#10;AI-generated content may be incorrect.">
            <a:extLst>
              <a:ext uri="{FF2B5EF4-FFF2-40B4-BE49-F238E27FC236}">
                <a16:creationId xmlns:a16="http://schemas.microsoft.com/office/drawing/2014/main" id="{B78BEE2C-58BE-6735-D276-70676DEA39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02" y="660620"/>
            <a:ext cx="5074320" cy="4296401"/>
          </a:xfrm>
          <a:prstGeom prst="rect">
            <a:avLst/>
          </a:prstGeom>
        </p:spPr>
      </p:pic>
      <p:sp>
        <p:nvSpPr>
          <p:cNvPr id="6" name="Slide Number Placeholder 5">
            <a:extLst>
              <a:ext uri="{FF2B5EF4-FFF2-40B4-BE49-F238E27FC236}">
                <a16:creationId xmlns:a16="http://schemas.microsoft.com/office/drawing/2014/main" id="{249F4AC9-383C-0A6E-19D1-87D35DD19794}"/>
              </a:ext>
            </a:extLst>
          </p:cNvPr>
          <p:cNvSpPr>
            <a:spLocks noGrp="1"/>
          </p:cNvSpPr>
          <p:nvPr>
            <p:ph type="sldNum" sz="quarter" idx="4"/>
          </p:nvPr>
        </p:nvSpPr>
        <p:spPr/>
        <p:txBody>
          <a:bodyPr/>
          <a:lstStyle/>
          <a:p>
            <a:fld id="{F4669F32-90E1-ED4F-B6D9-07697D6A4E9E}" type="slidenum">
              <a:rPr lang="en-GB" smtClean="0"/>
              <a:pPr/>
              <a:t>13</a:t>
            </a:fld>
            <a:endParaRPr lang="en-GB"/>
          </a:p>
        </p:txBody>
      </p:sp>
      <p:sp>
        <p:nvSpPr>
          <p:cNvPr id="8" name="Title 1">
            <a:extLst>
              <a:ext uri="{FF2B5EF4-FFF2-40B4-BE49-F238E27FC236}">
                <a16:creationId xmlns:a16="http://schemas.microsoft.com/office/drawing/2014/main" id="{8D1F03B1-3698-ADDB-958F-2E94C8395EED}"/>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err="1"/>
              <a:t>Modelfed</a:t>
            </a:r>
            <a:r>
              <a:rPr lang="en-GB" altLang="en-US" sz="2800" dirty="0"/>
              <a:t> vocabulary</a:t>
            </a:r>
          </a:p>
        </p:txBody>
      </p:sp>
      <p:sp>
        <p:nvSpPr>
          <p:cNvPr id="2" name="Rectangle 1">
            <a:extLst>
              <a:ext uri="{FF2B5EF4-FFF2-40B4-BE49-F238E27FC236}">
                <a16:creationId xmlns:a16="http://schemas.microsoft.com/office/drawing/2014/main" id="{A3EE091D-9BBD-1158-0717-600060FC1CB5}"/>
              </a:ext>
            </a:extLst>
          </p:cNvPr>
          <p:cNvSpPr/>
          <p:nvPr/>
        </p:nvSpPr>
        <p:spPr>
          <a:xfrm>
            <a:off x="4715582" y="733606"/>
            <a:ext cx="891139" cy="2425229"/>
          </a:xfrm>
          <a:prstGeom prst="rect">
            <a:avLst/>
          </a:prstGeom>
          <a:noFill/>
          <a:ln w="9525">
            <a:solidFill>
              <a:srgbClr val="C00000"/>
            </a:solidFill>
          </a:ln>
          <a:effectLst>
            <a:glow rad="381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Content Placeholder 18">
            <a:extLst>
              <a:ext uri="{FF2B5EF4-FFF2-40B4-BE49-F238E27FC236}">
                <a16:creationId xmlns:a16="http://schemas.microsoft.com/office/drawing/2014/main" id="{5039B0C0-DD6E-E41F-5892-94A1942F9981}"/>
              </a:ext>
            </a:extLst>
          </p:cNvPr>
          <p:cNvSpPr>
            <a:spLocks noGrp="1"/>
          </p:cNvSpPr>
          <p:nvPr>
            <p:ph sz="quarter" idx="15"/>
          </p:nvPr>
        </p:nvSpPr>
        <p:spPr>
          <a:xfrm>
            <a:off x="6074439" y="1283879"/>
            <a:ext cx="2948009" cy="3024188"/>
          </a:xfrm>
        </p:spPr>
        <p:txBody>
          <a:bodyPr/>
          <a:lstStyle/>
          <a:p>
            <a:r>
              <a:rPr lang="en-IE" sz="1400" dirty="0">
                <a:solidFill>
                  <a:schemeClr val="tx2"/>
                </a:solidFill>
              </a:rPr>
              <a:t>Model Elements</a:t>
            </a:r>
          </a:p>
          <a:p>
            <a:pPr lvl="1" indent="0">
              <a:buNone/>
            </a:pPr>
            <a:r>
              <a:rPr lang="en-IE" sz="1200" dirty="0"/>
              <a:t>Elements representing any structural model (classes, attributes, etc.)</a:t>
            </a:r>
            <a:endParaRPr lang="en-IE" sz="1400" dirty="0">
              <a:solidFill>
                <a:schemeClr val="tx2"/>
              </a:solidFill>
            </a:endParaRPr>
          </a:p>
          <a:p>
            <a:r>
              <a:rPr lang="en-IE" sz="1400" dirty="0">
                <a:solidFill>
                  <a:schemeClr val="tx2"/>
                </a:solidFill>
              </a:rPr>
              <a:t>Activities</a:t>
            </a:r>
          </a:p>
          <a:p>
            <a:pPr lvl="1" indent="0">
              <a:buNone/>
            </a:pPr>
            <a:r>
              <a:rPr lang="en-US" sz="1200" dirty="0"/>
              <a:t>Enable the specification of actions performed on any </a:t>
            </a:r>
            <a:r>
              <a:rPr lang="en-US" sz="1200" i="1" dirty="0"/>
              <a:t>Object</a:t>
            </a:r>
          </a:p>
          <a:p>
            <a:r>
              <a:rPr lang="en-IE" sz="1400" dirty="0">
                <a:solidFill>
                  <a:schemeClr val="tx2"/>
                </a:solidFill>
              </a:rPr>
              <a:t>Actors</a:t>
            </a:r>
          </a:p>
          <a:p>
            <a:pPr lvl="1" indent="0">
              <a:buNone/>
            </a:pPr>
            <a:r>
              <a:rPr lang="en-US" sz="1200" dirty="0"/>
              <a:t>The</a:t>
            </a:r>
            <a:r>
              <a:rPr lang="en-US" sz="1200" i="1" dirty="0"/>
              <a:t> </a:t>
            </a:r>
            <a:r>
              <a:rPr lang="en-US" sz="1200" dirty="0"/>
              <a:t>people, organizations, services, or applications that can perform activities within a model</a:t>
            </a:r>
          </a:p>
        </p:txBody>
      </p:sp>
    </p:spTree>
    <p:extLst>
      <p:ext uri="{BB962C8B-B14F-4D97-AF65-F5344CB8AC3E}">
        <p14:creationId xmlns:p14="http://schemas.microsoft.com/office/powerpoint/2010/main" val="1909826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24CE1-2993-9AFE-F39F-00018596A009}"/>
            </a:ext>
          </a:extLst>
        </p:cNvPr>
        <p:cNvGrpSpPr/>
        <p:nvPr/>
      </p:nvGrpSpPr>
      <p:grpSpPr>
        <a:xfrm>
          <a:off x="0" y="0"/>
          <a:ext cx="0" cy="0"/>
          <a:chOff x="0" y="0"/>
          <a:chExt cx="0" cy="0"/>
        </a:xfrm>
      </p:grpSpPr>
      <p:pic>
        <p:nvPicPr>
          <p:cNvPr id="9" name="Picture 8" descr="A diagram of a software company&#10;&#10;AI-generated content may be incorrect.">
            <a:extLst>
              <a:ext uri="{FF2B5EF4-FFF2-40B4-BE49-F238E27FC236}">
                <a16:creationId xmlns:a16="http://schemas.microsoft.com/office/drawing/2014/main" id="{482C698B-AB45-166B-689D-838D5144DB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402" y="660620"/>
            <a:ext cx="5074320" cy="4296401"/>
          </a:xfrm>
          <a:prstGeom prst="rect">
            <a:avLst/>
          </a:prstGeom>
        </p:spPr>
      </p:pic>
      <p:sp>
        <p:nvSpPr>
          <p:cNvPr id="6" name="Slide Number Placeholder 5">
            <a:extLst>
              <a:ext uri="{FF2B5EF4-FFF2-40B4-BE49-F238E27FC236}">
                <a16:creationId xmlns:a16="http://schemas.microsoft.com/office/drawing/2014/main" id="{50916106-3C6D-1877-2C01-E4897A044AB6}"/>
              </a:ext>
            </a:extLst>
          </p:cNvPr>
          <p:cNvSpPr>
            <a:spLocks noGrp="1"/>
          </p:cNvSpPr>
          <p:nvPr>
            <p:ph type="sldNum" sz="quarter" idx="4"/>
          </p:nvPr>
        </p:nvSpPr>
        <p:spPr/>
        <p:txBody>
          <a:bodyPr/>
          <a:lstStyle/>
          <a:p>
            <a:fld id="{F4669F32-90E1-ED4F-B6D9-07697D6A4E9E}" type="slidenum">
              <a:rPr lang="en-GB" smtClean="0"/>
              <a:pPr/>
              <a:t>14</a:t>
            </a:fld>
            <a:endParaRPr lang="en-GB"/>
          </a:p>
        </p:txBody>
      </p:sp>
      <p:sp>
        <p:nvSpPr>
          <p:cNvPr id="8" name="Title 1">
            <a:extLst>
              <a:ext uri="{FF2B5EF4-FFF2-40B4-BE49-F238E27FC236}">
                <a16:creationId xmlns:a16="http://schemas.microsoft.com/office/drawing/2014/main" id="{921C65A8-1B3B-BE50-25CE-52F0EA4B2FE3}"/>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err="1"/>
              <a:t>Modelfed</a:t>
            </a:r>
            <a:r>
              <a:rPr lang="en-GB" altLang="en-US" sz="2800" dirty="0"/>
              <a:t> vocabulary</a:t>
            </a:r>
          </a:p>
        </p:txBody>
      </p:sp>
      <p:sp>
        <p:nvSpPr>
          <p:cNvPr id="2" name="Rectangle 1">
            <a:extLst>
              <a:ext uri="{FF2B5EF4-FFF2-40B4-BE49-F238E27FC236}">
                <a16:creationId xmlns:a16="http://schemas.microsoft.com/office/drawing/2014/main" id="{5CC0B9FB-7FE9-D18B-395E-A959F50EC7AD}"/>
              </a:ext>
            </a:extLst>
          </p:cNvPr>
          <p:cNvSpPr/>
          <p:nvPr/>
        </p:nvSpPr>
        <p:spPr>
          <a:xfrm>
            <a:off x="663251" y="1123742"/>
            <a:ext cx="583658" cy="478347"/>
          </a:xfrm>
          <a:prstGeom prst="rect">
            <a:avLst/>
          </a:prstGeom>
          <a:noFill/>
          <a:ln w="9525">
            <a:solidFill>
              <a:srgbClr val="C00000"/>
            </a:solidFill>
          </a:ln>
          <a:effectLst>
            <a:glow rad="381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2" name="Content Placeholder 18">
            <a:extLst>
              <a:ext uri="{FF2B5EF4-FFF2-40B4-BE49-F238E27FC236}">
                <a16:creationId xmlns:a16="http://schemas.microsoft.com/office/drawing/2014/main" id="{9243DCD9-0051-D182-67AE-5B86BF3DF419}"/>
              </a:ext>
            </a:extLst>
          </p:cNvPr>
          <p:cNvSpPr>
            <a:spLocks noGrp="1"/>
          </p:cNvSpPr>
          <p:nvPr>
            <p:ph sz="quarter" idx="15"/>
          </p:nvPr>
        </p:nvSpPr>
        <p:spPr>
          <a:xfrm>
            <a:off x="6074439" y="1283879"/>
            <a:ext cx="2948009" cy="3024188"/>
          </a:xfrm>
        </p:spPr>
        <p:txBody>
          <a:bodyPr/>
          <a:lstStyle/>
          <a:p>
            <a:r>
              <a:rPr lang="en-IE" sz="1400" dirty="0">
                <a:solidFill>
                  <a:schemeClr val="tx2"/>
                </a:solidFill>
              </a:rPr>
              <a:t>Model Elements</a:t>
            </a:r>
          </a:p>
          <a:p>
            <a:pPr lvl="1" indent="0">
              <a:buNone/>
            </a:pPr>
            <a:r>
              <a:rPr lang="en-IE" sz="1200" dirty="0"/>
              <a:t>Elements representing any structural model (classes, attributes, etc.)</a:t>
            </a:r>
            <a:endParaRPr lang="en-IE" sz="1400" dirty="0">
              <a:solidFill>
                <a:schemeClr val="tx2"/>
              </a:solidFill>
            </a:endParaRPr>
          </a:p>
          <a:p>
            <a:r>
              <a:rPr lang="en-IE" sz="1400" dirty="0">
                <a:solidFill>
                  <a:schemeClr val="tx2"/>
                </a:solidFill>
              </a:rPr>
              <a:t>Activities</a:t>
            </a:r>
          </a:p>
          <a:p>
            <a:pPr lvl="1" indent="0">
              <a:buNone/>
            </a:pPr>
            <a:r>
              <a:rPr lang="en-US" sz="1200" dirty="0"/>
              <a:t>Enable the specification of actions performed on any </a:t>
            </a:r>
            <a:r>
              <a:rPr lang="en-US" sz="1200" i="1" dirty="0"/>
              <a:t>Object</a:t>
            </a:r>
          </a:p>
          <a:p>
            <a:r>
              <a:rPr lang="en-IE" sz="1400" dirty="0">
                <a:solidFill>
                  <a:schemeClr val="tx2"/>
                </a:solidFill>
              </a:rPr>
              <a:t>Actors</a:t>
            </a:r>
          </a:p>
          <a:p>
            <a:pPr lvl="1" indent="0">
              <a:buNone/>
            </a:pPr>
            <a:r>
              <a:rPr lang="en-US" sz="1200" dirty="0"/>
              <a:t>The</a:t>
            </a:r>
            <a:r>
              <a:rPr lang="en-US" sz="1200" i="1" dirty="0"/>
              <a:t> </a:t>
            </a:r>
            <a:r>
              <a:rPr lang="en-US" sz="1200" dirty="0"/>
              <a:t>people, organizations, services, or applications that can perform activities within a model.</a:t>
            </a:r>
          </a:p>
          <a:p>
            <a:r>
              <a:rPr lang="en-IE" sz="1400" dirty="0">
                <a:solidFill>
                  <a:schemeClr val="tx2"/>
                </a:solidFill>
              </a:rPr>
              <a:t>Grants</a:t>
            </a:r>
          </a:p>
          <a:p>
            <a:pPr lvl="1" indent="0">
              <a:buNone/>
            </a:pPr>
            <a:r>
              <a:rPr lang="en-US" sz="1200" i="1" dirty="0"/>
              <a:t>Grants</a:t>
            </a:r>
            <a:r>
              <a:rPr lang="en-US" sz="1200" dirty="0"/>
              <a:t> control who can do what</a:t>
            </a:r>
          </a:p>
        </p:txBody>
      </p:sp>
      <p:sp>
        <p:nvSpPr>
          <p:cNvPr id="3" name="Rectangle 2">
            <a:extLst>
              <a:ext uri="{FF2B5EF4-FFF2-40B4-BE49-F238E27FC236}">
                <a16:creationId xmlns:a16="http://schemas.microsoft.com/office/drawing/2014/main" id="{DE374F70-150A-81EF-6035-321484A5C8F3}"/>
              </a:ext>
            </a:extLst>
          </p:cNvPr>
          <p:cNvSpPr/>
          <p:nvPr/>
        </p:nvSpPr>
        <p:spPr>
          <a:xfrm>
            <a:off x="4888886" y="3293868"/>
            <a:ext cx="771326" cy="832268"/>
          </a:xfrm>
          <a:prstGeom prst="rect">
            <a:avLst/>
          </a:prstGeom>
          <a:noFill/>
          <a:ln w="9525">
            <a:solidFill>
              <a:srgbClr val="C00000"/>
            </a:solidFill>
          </a:ln>
          <a:effectLst>
            <a:glow rad="381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400296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2370D-B5CD-511A-39A0-B8415619CC3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A6FBB5-2F9A-7C97-E4A2-FC6559C9C92A}"/>
              </a:ext>
            </a:extLst>
          </p:cNvPr>
          <p:cNvSpPr>
            <a:spLocks noGrp="1"/>
          </p:cNvSpPr>
          <p:nvPr>
            <p:ph type="sldNum" sz="quarter" idx="4"/>
          </p:nvPr>
        </p:nvSpPr>
        <p:spPr/>
        <p:txBody>
          <a:bodyPr/>
          <a:lstStyle/>
          <a:p>
            <a:fld id="{F4669F32-90E1-ED4F-B6D9-07697D6A4E9E}" type="slidenum">
              <a:rPr lang="en-GB" smtClean="0"/>
              <a:pPr/>
              <a:t>15</a:t>
            </a:fld>
            <a:endParaRPr lang="en-GB"/>
          </a:p>
        </p:txBody>
      </p:sp>
      <p:sp>
        <p:nvSpPr>
          <p:cNvPr id="5" name="Title 4">
            <a:extLst>
              <a:ext uri="{FF2B5EF4-FFF2-40B4-BE49-F238E27FC236}">
                <a16:creationId xmlns:a16="http://schemas.microsoft.com/office/drawing/2014/main" id="{12C71BE9-1763-E259-AC94-32E58A3B170C}"/>
              </a:ext>
            </a:extLst>
          </p:cNvPr>
          <p:cNvSpPr>
            <a:spLocks noGrp="1"/>
          </p:cNvSpPr>
          <p:nvPr>
            <p:ph type="title"/>
          </p:nvPr>
        </p:nvSpPr>
        <p:spPr/>
        <p:txBody>
          <a:bodyPr/>
          <a:lstStyle/>
          <a:p>
            <a:r>
              <a:rPr lang="en-IE" dirty="0"/>
              <a:t>Platform connector</a:t>
            </a:r>
          </a:p>
        </p:txBody>
      </p:sp>
      <p:pic>
        <p:nvPicPr>
          <p:cNvPr id="7" name="Picture 6">
            <a:extLst>
              <a:ext uri="{FF2B5EF4-FFF2-40B4-BE49-F238E27FC236}">
                <a16:creationId xmlns:a16="http://schemas.microsoft.com/office/drawing/2014/main" id="{CC7C1665-C465-05FB-A2DD-DF44F240C985}"/>
              </a:ext>
            </a:extLst>
          </p:cNvPr>
          <p:cNvPicPr>
            <a:picLocks noChangeAspect="1"/>
          </p:cNvPicPr>
          <p:nvPr/>
        </p:nvPicPr>
        <p:blipFill>
          <a:blip r:embed="rId3"/>
          <a:stretch>
            <a:fillRect/>
          </a:stretch>
        </p:blipFill>
        <p:spPr>
          <a:xfrm>
            <a:off x="845820" y="1363980"/>
            <a:ext cx="7098397" cy="2729755"/>
          </a:xfrm>
          <a:prstGeom prst="rect">
            <a:avLst/>
          </a:prstGeom>
        </p:spPr>
      </p:pic>
    </p:spTree>
    <p:extLst>
      <p:ext uri="{BB962C8B-B14F-4D97-AF65-F5344CB8AC3E}">
        <p14:creationId xmlns:p14="http://schemas.microsoft.com/office/powerpoint/2010/main" val="1027360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FD437-14BD-935B-9E2E-97941192B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5CCBA-6B20-5BF7-BA9F-0728666ECB4D}"/>
              </a:ext>
            </a:extLst>
          </p:cNvPr>
          <p:cNvSpPr>
            <a:spLocks noGrp="1"/>
          </p:cNvSpPr>
          <p:nvPr>
            <p:ph type="title"/>
          </p:nvPr>
        </p:nvSpPr>
        <p:spPr/>
        <p:txBody>
          <a:bodyPr/>
          <a:lstStyle/>
          <a:p>
            <a:r>
              <a:rPr lang="en-US" dirty="0"/>
              <a:t>Steps for Creating a Class</a:t>
            </a:r>
            <a:endParaRPr lang="en-US" noProof="0" dirty="0"/>
          </a:p>
        </p:txBody>
      </p:sp>
      <p:sp>
        <p:nvSpPr>
          <p:cNvPr id="5" name="Footer Placeholder 4">
            <a:extLst>
              <a:ext uri="{FF2B5EF4-FFF2-40B4-BE49-F238E27FC236}">
                <a16:creationId xmlns:a16="http://schemas.microsoft.com/office/drawing/2014/main" id="{9E5281FD-1373-6D2F-8FD6-ABE904260009}"/>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AFD5F3D2-F8AC-EC80-0F04-90039A0CBBAE}"/>
              </a:ext>
            </a:extLst>
          </p:cNvPr>
          <p:cNvSpPr>
            <a:spLocks noGrp="1"/>
          </p:cNvSpPr>
          <p:nvPr>
            <p:ph type="sldNum" sz="quarter" idx="4"/>
          </p:nvPr>
        </p:nvSpPr>
        <p:spPr/>
        <p:txBody>
          <a:bodyPr/>
          <a:lstStyle/>
          <a:p>
            <a:fld id="{F4669F32-90E1-ED4F-B6D9-07697D6A4E9E}" type="slidenum">
              <a:rPr lang="en-GB" smtClean="0"/>
              <a:pPr/>
              <a:t>16</a:t>
            </a:fld>
            <a:endParaRPr lang="en-GB"/>
          </a:p>
        </p:txBody>
      </p:sp>
      <p:pic>
        <p:nvPicPr>
          <p:cNvPr id="7" name="Picture 6" descr="A diagram of a software project&#10;&#10;AI-generated content may be incorrect.">
            <a:extLst>
              <a:ext uri="{FF2B5EF4-FFF2-40B4-BE49-F238E27FC236}">
                <a16:creationId xmlns:a16="http://schemas.microsoft.com/office/drawing/2014/main" id="{6A478E26-A7D7-0E94-A1F8-E2963478E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45" y="773917"/>
            <a:ext cx="6376588" cy="4092961"/>
          </a:xfrm>
          <a:prstGeom prst="rect">
            <a:avLst/>
          </a:prstGeom>
        </p:spPr>
      </p:pic>
    </p:spTree>
    <p:extLst>
      <p:ext uri="{BB962C8B-B14F-4D97-AF65-F5344CB8AC3E}">
        <p14:creationId xmlns:p14="http://schemas.microsoft.com/office/powerpoint/2010/main" val="141986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D005-F92B-D630-DB45-B9C50336CB70}"/>
            </a:ext>
          </a:extLst>
        </p:cNvPr>
        <p:cNvGrpSpPr/>
        <p:nvPr/>
      </p:nvGrpSpPr>
      <p:grpSpPr>
        <a:xfrm>
          <a:off x="0" y="0"/>
          <a:ext cx="0" cy="0"/>
          <a:chOff x="0" y="0"/>
          <a:chExt cx="0" cy="0"/>
        </a:xfrm>
      </p:grpSpPr>
      <p:sp>
        <p:nvSpPr>
          <p:cNvPr id="81921" name="Title 1">
            <a:extLst>
              <a:ext uri="{FF2B5EF4-FFF2-40B4-BE49-F238E27FC236}">
                <a16:creationId xmlns:a16="http://schemas.microsoft.com/office/drawing/2014/main" id="{47462876-2A34-5368-CE4D-96640D254306}"/>
              </a:ext>
            </a:extLst>
          </p:cNvPr>
          <p:cNvSpPr>
            <a:spLocks noGrp="1" noChangeArrowheads="1"/>
          </p:cNvSpPr>
          <p:nvPr>
            <p:ph type="title"/>
          </p:nvPr>
        </p:nvSpPr>
        <p:spPr/>
        <p:txBody>
          <a:bodyPr/>
          <a:lstStyle/>
          <a:p>
            <a:r>
              <a:rPr lang="en-GB" altLang="en-US"/>
              <a:t>modelFED – json activity example</a:t>
            </a:r>
          </a:p>
        </p:txBody>
      </p:sp>
      <p:sp>
        <p:nvSpPr>
          <p:cNvPr id="4" name="Slide Number Placeholder 3">
            <a:extLst>
              <a:ext uri="{FF2B5EF4-FFF2-40B4-BE49-F238E27FC236}">
                <a16:creationId xmlns:a16="http://schemas.microsoft.com/office/drawing/2014/main" id="{CB9894DF-C60A-FFA3-6F4D-A573DC26B59F}"/>
              </a:ext>
            </a:extLst>
          </p:cNvPr>
          <p:cNvSpPr>
            <a:spLocks noGrp="1"/>
          </p:cNvSpPr>
          <p:nvPr>
            <p:ph type="sldNum" sz="quarter" idx="4"/>
          </p:nvPr>
        </p:nvSpPr>
        <p:spPr/>
        <p:txBody>
          <a:bodyPr/>
          <a:lstStyle/>
          <a:p>
            <a:pPr>
              <a:defRPr/>
            </a:pPr>
            <a:fld id="{0DD0BAAC-A5EA-1C42-B953-974912F05951}" type="slidenum">
              <a:rPr lang="en-US" sz="1000"/>
              <a:pPr>
                <a:defRPr/>
              </a:pPr>
              <a:t>17</a:t>
            </a:fld>
            <a:endParaRPr lang="en-US" sz="1000"/>
          </a:p>
        </p:txBody>
      </p:sp>
      <p:sp>
        <p:nvSpPr>
          <p:cNvPr id="8" name="Text Placeholder 2">
            <a:extLst>
              <a:ext uri="{FF2B5EF4-FFF2-40B4-BE49-F238E27FC236}">
                <a16:creationId xmlns:a16="http://schemas.microsoft.com/office/drawing/2014/main" id="{2C2E8A9E-DF65-B2DF-DF59-E7C9BCF13AFF}"/>
              </a:ext>
            </a:extLst>
          </p:cNvPr>
          <p:cNvSpPr txBox="1">
            <a:spLocks/>
          </p:cNvSpPr>
          <p:nvPr/>
        </p:nvSpPr>
        <p:spPr>
          <a:xfrm>
            <a:off x="108562" y="1023382"/>
            <a:ext cx="2473558" cy="3920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sz="1000">
                <a:solidFill>
                  <a:srgbClr val="653CD6"/>
                </a:solidFill>
                <a:ea typeface="+mn-lt"/>
                <a:cs typeface="+mn-lt"/>
              </a:rPr>
              <a:t>@context</a:t>
            </a:r>
            <a:r>
              <a:rPr lang="en-US" sz="1000">
                <a:solidFill>
                  <a:srgbClr val="653CD6"/>
                </a:solidFill>
                <a:ea typeface="+mn-lt"/>
                <a:cs typeface="Arial"/>
              </a:rPr>
              <a:t> </a:t>
            </a:r>
            <a:r>
              <a:rPr lang="en-US" sz="1000">
                <a:ea typeface="+mn-lt"/>
                <a:cs typeface="Arial"/>
              </a:rPr>
              <a:t>defines</a:t>
            </a:r>
            <a:r>
              <a:rPr lang="en-US" sz="1000">
                <a:solidFill>
                  <a:srgbClr val="537992"/>
                </a:solidFill>
                <a:ea typeface="+mn-lt"/>
                <a:cs typeface="Arial"/>
              </a:rPr>
              <a:t> </a:t>
            </a:r>
            <a:r>
              <a:rPr kumimoji="0" lang="en-US" altLang="en-US" sz="1000" b="0" i="0" u="none" strike="noStrike" cap="none" normalizeH="0" baseline="0">
                <a:ln>
                  <a:noFill/>
                </a:ln>
                <a:solidFill>
                  <a:schemeClr val="tx1"/>
                </a:solidFill>
                <a:effectLst/>
              </a:rPr>
              <a:t>the vocabularies used (</a:t>
            </a:r>
            <a:r>
              <a:rPr kumimoji="0" lang="en-US" altLang="en-US" sz="1000" b="0" i="1" u="none" strike="noStrike" cap="none" normalizeH="0" baseline="0">
                <a:ln>
                  <a:noFill/>
                </a:ln>
                <a:solidFill>
                  <a:schemeClr val="tx1"/>
                </a:solidFill>
                <a:effectLst/>
              </a:rPr>
              <a:t>activitystreams</a:t>
            </a:r>
            <a:r>
              <a:rPr kumimoji="0" lang="en-US" altLang="en-US" sz="1000" b="0" i="0" u="none" strike="noStrike" cap="none" normalizeH="0" baseline="0">
                <a:ln>
                  <a:noFill/>
                </a:ln>
                <a:solidFill>
                  <a:schemeClr val="tx1"/>
                </a:solidFill>
                <a:effectLst/>
              </a:rPr>
              <a:t> and </a:t>
            </a:r>
            <a:r>
              <a:rPr kumimoji="0" lang="en-US" altLang="en-US" sz="1000" b="0" i="1" u="none" strike="noStrike" cap="none" normalizeH="0" baseline="0">
                <a:ln>
                  <a:noFill/>
                </a:ln>
                <a:solidFill>
                  <a:schemeClr val="tx1"/>
                </a:solidFill>
                <a:effectLst/>
              </a:rPr>
              <a:t>modelfed</a:t>
            </a:r>
            <a:r>
              <a:rPr kumimoji="0" lang="en-US" altLang="en-US" sz="1000" b="0" i="0" u="none" strike="noStrike" cap="none" normalizeH="0" baseline="0">
                <a:ln>
                  <a:noFill/>
                </a:ln>
                <a:solidFill>
                  <a:schemeClr val="tx1"/>
                </a:solidFill>
                <a:effectLst/>
                <a:latin typeface="Arial Unicode MS"/>
              </a:rPr>
              <a:t>)</a:t>
            </a:r>
            <a:endParaRPr kumimoji="0" lang="en-US" altLang="en-US" sz="1000" b="0" i="0" u="none" strike="noStrike" cap="none" normalizeH="0" baseline="0">
              <a:ln>
                <a:noFill/>
              </a:ln>
              <a:solidFill>
                <a:schemeClr val="tx1"/>
              </a:solidFill>
              <a:effectLst/>
            </a:endParaRPr>
          </a:p>
          <a:p>
            <a:pPr algn="r"/>
            <a:endParaRPr lang="en-US" sz="1000">
              <a:solidFill>
                <a:srgbClr val="537992"/>
              </a:solidFill>
              <a:cs typeface="Arial"/>
            </a:endParaRPr>
          </a:p>
          <a:p>
            <a:pPr lvl="4" algn="r"/>
            <a:endParaRPr lang="en-US" sz="1000">
              <a:solidFill>
                <a:srgbClr val="537992"/>
              </a:solidFill>
              <a:cs typeface="Arial"/>
            </a:endParaRPr>
          </a:p>
          <a:p>
            <a:pPr algn="r"/>
            <a:endParaRPr lang="en-IE" sz="1000">
              <a:solidFill>
                <a:srgbClr val="537992"/>
              </a:solidFill>
              <a:cs typeface="Arial"/>
            </a:endParaRPr>
          </a:p>
        </p:txBody>
      </p:sp>
      <p:sp>
        <p:nvSpPr>
          <p:cNvPr id="10" name="Text Placeholder 2">
            <a:extLst>
              <a:ext uri="{FF2B5EF4-FFF2-40B4-BE49-F238E27FC236}">
                <a16:creationId xmlns:a16="http://schemas.microsoft.com/office/drawing/2014/main" id="{4D00169E-DDFA-0FB3-33F9-D1A3EE68FA1D}"/>
              </a:ext>
            </a:extLst>
          </p:cNvPr>
          <p:cNvSpPr txBox="1">
            <a:spLocks/>
          </p:cNvSpPr>
          <p:nvPr/>
        </p:nvSpPr>
        <p:spPr>
          <a:xfrm>
            <a:off x="322763" y="1493694"/>
            <a:ext cx="2259357" cy="204867"/>
          </a:xfrm>
          <a:prstGeom prst="rect">
            <a:avLst/>
          </a:prstGeom>
        </p:spPr>
        <p:txBody>
          <a:bodyPr/>
          <a:lstStyle>
            <a:defPPr>
              <a:defRPr lang="en-US"/>
            </a:defPPr>
            <a:lvl1pPr marR="0" lvl="0" indent="0" algn="r" eaLnBrk="0" fontAlgn="base" hangingPunct="0">
              <a:lnSpc>
                <a:spcPct val="100000"/>
              </a:lnSpc>
              <a:spcBef>
                <a:spcPct val="0"/>
              </a:spcBef>
              <a:spcAft>
                <a:spcPct val="0"/>
              </a:spcAft>
              <a:buClrTx/>
              <a:buSzTx/>
              <a:buFontTx/>
              <a:buNone/>
              <a:tabLst/>
              <a:defRPr sz="1200">
                <a:solidFill>
                  <a:srgbClr val="653CD6"/>
                </a:solidFill>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a:solidFill>
                  <a:schemeClr val="tx1"/>
                </a:solidFill>
              </a:rPr>
              <a:t>kind of activity</a:t>
            </a:r>
          </a:p>
        </p:txBody>
      </p:sp>
      <p:cxnSp>
        <p:nvCxnSpPr>
          <p:cNvPr id="11" name="Straight Arrow Connector 10">
            <a:extLst>
              <a:ext uri="{FF2B5EF4-FFF2-40B4-BE49-F238E27FC236}">
                <a16:creationId xmlns:a16="http://schemas.microsoft.com/office/drawing/2014/main" id="{DDDE347A-DE09-29EC-F0A4-6E10D6C40652}"/>
              </a:ext>
            </a:extLst>
          </p:cNvPr>
          <p:cNvCxnSpPr/>
          <p:nvPr/>
        </p:nvCxnSpPr>
        <p:spPr>
          <a:xfrm flipH="1">
            <a:off x="2572344" y="1604941"/>
            <a:ext cx="189783"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2" name="Text Placeholder 2">
            <a:extLst>
              <a:ext uri="{FF2B5EF4-FFF2-40B4-BE49-F238E27FC236}">
                <a16:creationId xmlns:a16="http://schemas.microsoft.com/office/drawing/2014/main" id="{C7577C8D-EBB2-AE0F-C195-AFD72AA67745}"/>
              </a:ext>
            </a:extLst>
          </p:cNvPr>
          <p:cNvSpPr txBox="1">
            <a:spLocks/>
          </p:cNvSpPr>
          <p:nvPr/>
        </p:nvSpPr>
        <p:spPr>
          <a:xfrm>
            <a:off x="976504" y="1637782"/>
            <a:ext cx="1605616" cy="243341"/>
          </a:xfrm>
          <a:prstGeom prst="rect">
            <a:avLst/>
          </a:prstGeom>
        </p:spPr>
        <p:txBody>
          <a:bodyPr/>
          <a:lstStyle>
            <a:defPPr>
              <a:defRPr lang="en-US"/>
            </a:defPPr>
            <a:lvl1pPr marR="0" lvl="0" indent="0" algn="r" eaLnBrk="0" fontAlgn="base" hangingPunct="0">
              <a:lnSpc>
                <a:spcPct val="100000"/>
              </a:lnSpc>
              <a:spcBef>
                <a:spcPct val="0"/>
              </a:spcBef>
              <a:spcAft>
                <a:spcPct val="0"/>
              </a:spcAft>
              <a:buClrTx/>
              <a:buSzTx/>
              <a:buFontTx/>
              <a:buNone/>
              <a:tabLst/>
              <a:defRPr sz="1200">
                <a:solidFill>
                  <a:srgbClr val="653CD6"/>
                </a:solidFill>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a:solidFill>
                  <a:schemeClr val="tx1"/>
                </a:solidFill>
              </a:rPr>
              <a:t>A unique identifier</a:t>
            </a:r>
          </a:p>
        </p:txBody>
      </p:sp>
      <p:cxnSp>
        <p:nvCxnSpPr>
          <p:cNvPr id="13" name="Straight Arrow Connector 12">
            <a:extLst>
              <a:ext uri="{FF2B5EF4-FFF2-40B4-BE49-F238E27FC236}">
                <a16:creationId xmlns:a16="http://schemas.microsoft.com/office/drawing/2014/main" id="{5BE1A32F-982E-CEA7-6E0C-C96FCB129D48}"/>
              </a:ext>
            </a:extLst>
          </p:cNvPr>
          <p:cNvCxnSpPr/>
          <p:nvPr/>
        </p:nvCxnSpPr>
        <p:spPr>
          <a:xfrm flipH="1">
            <a:off x="2582121" y="1760507"/>
            <a:ext cx="189783"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4" name="Text Placeholder 2">
            <a:extLst>
              <a:ext uri="{FF2B5EF4-FFF2-40B4-BE49-F238E27FC236}">
                <a16:creationId xmlns:a16="http://schemas.microsoft.com/office/drawing/2014/main" id="{2A4DA5A4-9ADC-5740-088C-AE780A3B80E4}"/>
              </a:ext>
            </a:extLst>
          </p:cNvPr>
          <p:cNvSpPr txBox="1">
            <a:spLocks/>
          </p:cNvSpPr>
          <p:nvPr/>
        </p:nvSpPr>
        <p:spPr>
          <a:xfrm>
            <a:off x="391208" y="1790058"/>
            <a:ext cx="2190912" cy="256593"/>
          </a:xfrm>
          <a:prstGeom prst="rect">
            <a:avLst/>
          </a:prstGeom>
        </p:spPr>
        <p:txBody>
          <a:bodyPr/>
          <a:lstStyle>
            <a:defPPr>
              <a:defRPr lang="en-US"/>
            </a:defPPr>
            <a:lvl1pPr marR="0" lvl="0" indent="0" algn="r" eaLnBrk="0" fontAlgn="base" hangingPunct="0">
              <a:lnSpc>
                <a:spcPct val="100000"/>
              </a:lnSpc>
              <a:spcBef>
                <a:spcPct val="0"/>
              </a:spcBef>
              <a:spcAft>
                <a:spcPct val="0"/>
              </a:spcAft>
              <a:buClrTx/>
              <a:buSzTx/>
              <a:buFontTx/>
              <a:buNone/>
              <a:tabLst/>
              <a:defRPr sz="1200">
                <a:solidFill>
                  <a:srgbClr val="653CD6"/>
                </a:solidFill>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a:solidFill>
                  <a:schemeClr val="tx1"/>
                </a:solidFill>
              </a:rPr>
              <a:t>The user performing the activity</a:t>
            </a:r>
          </a:p>
        </p:txBody>
      </p:sp>
      <p:cxnSp>
        <p:nvCxnSpPr>
          <p:cNvPr id="15" name="Straight Arrow Connector 14">
            <a:extLst>
              <a:ext uri="{FF2B5EF4-FFF2-40B4-BE49-F238E27FC236}">
                <a16:creationId xmlns:a16="http://schemas.microsoft.com/office/drawing/2014/main" id="{0A801787-5B51-5177-9018-30820A7E20E7}"/>
              </a:ext>
            </a:extLst>
          </p:cNvPr>
          <p:cNvCxnSpPr/>
          <p:nvPr/>
        </p:nvCxnSpPr>
        <p:spPr>
          <a:xfrm flipH="1">
            <a:off x="2582120" y="1905712"/>
            <a:ext cx="189783"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16" name="Left Brace 15">
            <a:extLst>
              <a:ext uri="{FF2B5EF4-FFF2-40B4-BE49-F238E27FC236}">
                <a16:creationId xmlns:a16="http://schemas.microsoft.com/office/drawing/2014/main" id="{E93D7D3E-41C0-996C-A729-87DE100C7235}"/>
              </a:ext>
            </a:extLst>
          </p:cNvPr>
          <p:cNvSpPr/>
          <p:nvPr/>
        </p:nvSpPr>
        <p:spPr>
          <a:xfrm>
            <a:off x="2582120" y="2067995"/>
            <a:ext cx="180007" cy="448365"/>
          </a:xfrm>
          <a:prstGeom prst="leftBrace">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sp>
        <p:nvSpPr>
          <p:cNvPr id="17" name="Text Placeholder 2">
            <a:extLst>
              <a:ext uri="{FF2B5EF4-FFF2-40B4-BE49-F238E27FC236}">
                <a16:creationId xmlns:a16="http://schemas.microsoft.com/office/drawing/2014/main" id="{C00B3210-E546-882F-0C4A-EB73147AA872}"/>
              </a:ext>
            </a:extLst>
          </p:cNvPr>
          <p:cNvSpPr txBox="1">
            <a:spLocks/>
          </p:cNvSpPr>
          <p:nvPr/>
        </p:nvSpPr>
        <p:spPr>
          <a:xfrm>
            <a:off x="226828" y="2095462"/>
            <a:ext cx="2355292" cy="4279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lang="en-US" sz="1000">
                <a:ea typeface="+mn-lt"/>
                <a:cs typeface="+mn-lt"/>
              </a:rPr>
              <a:t>The recipients: users on Platforms B and C who should receive this activity</a:t>
            </a:r>
            <a:endParaRPr lang="en-US" sz="1000">
              <a:cs typeface="Arial"/>
            </a:endParaRPr>
          </a:p>
          <a:p>
            <a:pPr algn="r"/>
            <a:endParaRPr lang="en-IE" sz="1000">
              <a:cs typeface="Arial"/>
            </a:endParaRPr>
          </a:p>
        </p:txBody>
      </p:sp>
      <p:sp>
        <p:nvSpPr>
          <p:cNvPr id="18" name="Left Brace 17">
            <a:extLst>
              <a:ext uri="{FF2B5EF4-FFF2-40B4-BE49-F238E27FC236}">
                <a16:creationId xmlns:a16="http://schemas.microsoft.com/office/drawing/2014/main" id="{368982AB-81DD-9916-B9BB-372636A0188C}"/>
              </a:ext>
            </a:extLst>
          </p:cNvPr>
          <p:cNvSpPr/>
          <p:nvPr/>
        </p:nvSpPr>
        <p:spPr>
          <a:xfrm>
            <a:off x="2582120" y="2645761"/>
            <a:ext cx="199413" cy="1925320"/>
          </a:xfrm>
          <a:prstGeom prst="leftBrace">
            <a:avLst>
              <a:gd name="adj1" fmla="val 19871"/>
              <a:gd name="adj2" fmla="val 50000"/>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sp>
        <p:nvSpPr>
          <p:cNvPr id="19" name="Text Placeholder 2">
            <a:extLst>
              <a:ext uri="{FF2B5EF4-FFF2-40B4-BE49-F238E27FC236}">
                <a16:creationId xmlns:a16="http://schemas.microsoft.com/office/drawing/2014/main" id="{74F20697-41BB-C708-271F-CF989C817923}"/>
              </a:ext>
            </a:extLst>
          </p:cNvPr>
          <p:cNvSpPr txBox="1">
            <a:spLocks/>
          </p:cNvSpPr>
          <p:nvPr/>
        </p:nvSpPr>
        <p:spPr>
          <a:xfrm>
            <a:off x="282848" y="3263496"/>
            <a:ext cx="2372277" cy="10998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sz="1000">
                <a:ea typeface="+mn-lt"/>
                <a:cs typeface="+mn-lt"/>
              </a:rPr>
              <a:t>The model element being created:</a:t>
            </a:r>
          </a:p>
          <a:p>
            <a:pPr eaLnBrk="0" fontAlgn="base" hangingPunct="0">
              <a:lnSpc>
                <a:spcPct val="100000"/>
              </a:lnSpc>
              <a:spcBef>
                <a:spcPct val="0"/>
              </a:spcBef>
              <a:spcAft>
                <a:spcPct val="0"/>
              </a:spcAft>
            </a:pPr>
            <a:r>
              <a:rPr lang="en-US" sz="1000">
                <a:ea typeface="+mn-lt"/>
                <a:cs typeface="+mn-lt"/>
              </a:rPr>
              <a:t>A Class named </a:t>
            </a:r>
            <a:r>
              <a:rPr lang="en-US" sz="1000">
                <a:solidFill>
                  <a:srgbClr val="5FB690"/>
                </a:solidFill>
                <a:ea typeface="+mn-lt"/>
                <a:cs typeface="+mn-lt"/>
              </a:rPr>
              <a:t>ProductPassport</a:t>
            </a:r>
          </a:p>
          <a:p>
            <a:pPr eaLnBrk="0" fontAlgn="base" hangingPunct="0">
              <a:lnSpc>
                <a:spcPct val="100000"/>
              </a:lnSpc>
              <a:spcBef>
                <a:spcPct val="0"/>
              </a:spcBef>
              <a:spcAft>
                <a:spcPct val="0"/>
              </a:spcAft>
            </a:pPr>
            <a:r>
              <a:rPr lang="en-US" sz="1000">
                <a:ea typeface="+mn-lt"/>
                <a:cs typeface="+mn-lt"/>
              </a:rPr>
              <a:t>It includes the attribute </a:t>
            </a:r>
            <a:r>
              <a:rPr lang="en-US" sz="1000">
                <a:solidFill>
                  <a:srgbClr val="5FB690"/>
                </a:solidFill>
                <a:ea typeface="+mn-lt"/>
                <a:cs typeface="+mn-lt"/>
              </a:rPr>
              <a:t>name</a:t>
            </a:r>
            <a:r>
              <a:rPr lang="en-US" sz="1000">
                <a:ea typeface="+mn-lt"/>
                <a:cs typeface="+mn-lt"/>
              </a:rPr>
              <a:t> of type </a:t>
            </a:r>
            <a:r>
              <a:rPr lang="en-US" sz="1000">
                <a:solidFill>
                  <a:srgbClr val="5FB690"/>
                </a:solidFill>
                <a:ea typeface="+mn-lt"/>
                <a:cs typeface="+mn-lt"/>
              </a:rPr>
              <a:t>str</a:t>
            </a:r>
          </a:p>
        </p:txBody>
      </p:sp>
      <p:sp>
        <p:nvSpPr>
          <p:cNvPr id="20" name="Text Placeholder 2">
            <a:extLst>
              <a:ext uri="{FF2B5EF4-FFF2-40B4-BE49-F238E27FC236}">
                <a16:creationId xmlns:a16="http://schemas.microsoft.com/office/drawing/2014/main" id="{CB8D0A19-A8E2-0F8C-3848-198C344148F4}"/>
              </a:ext>
            </a:extLst>
          </p:cNvPr>
          <p:cNvSpPr txBox="1">
            <a:spLocks/>
          </p:cNvSpPr>
          <p:nvPr/>
        </p:nvSpPr>
        <p:spPr>
          <a:xfrm>
            <a:off x="293779" y="4592811"/>
            <a:ext cx="2278565" cy="267376"/>
          </a:xfrm>
          <a:prstGeom prst="rect">
            <a:avLst/>
          </a:prstGeom>
        </p:spPr>
        <p:txBody>
          <a:bodyPr/>
          <a:lstStyle>
            <a:defPPr>
              <a:defRPr lang="en-US"/>
            </a:defPPr>
            <a:lvl1pPr marR="0" lvl="0" indent="0" algn="r" eaLnBrk="0" fontAlgn="base" hangingPunct="0">
              <a:lnSpc>
                <a:spcPct val="100000"/>
              </a:lnSpc>
              <a:spcBef>
                <a:spcPct val="0"/>
              </a:spcBef>
              <a:spcAft>
                <a:spcPct val="0"/>
              </a:spcAft>
              <a:buClrTx/>
              <a:buSzTx/>
              <a:buFontTx/>
              <a:buNone/>
              <a:tabLst/>
              <a:defRPr sz="1200">
                <a:solidFill>
                  <a:srgbClr val="653CD6"/>
                </a:solidFill>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000">
                <a:solidFill>
                  <a:schemeClr val="tx1"/>
                </a:solidFill>
              </a:rPr>
              <a:t>Records when the activity occurred</a:t>
            </a:r>
          </a:p>
        </p:txBody>
      </p:sp>
      <p:cxnSp>
        <p:nvCxnSpPr>
          <p:cNvPr id="21" name="Straight Arrow Connector 20">
            <a:extLst>
              <a:ext uri="{FF2B5EF4-FFF2-40B4-BE49-F238E27FC236}">
                <a16:creationId xmlns:a16="http://schemas.microsoft.com/office/drawing/2014/main" id="{9349E76F-592F-DAB7-C170-7AAC01B528BE}"/>
              </a:ext>
            </a:extLst>
          </p:cNvPr>
          <p:cNvCxnSpPr/>
          <p:nvPr/>
        </p:nvCxnSpPr>
        <p:spPr>
          <a:xfrm flipH="1">
            <a:off x="2582120" y="4713717"/>
            <a:ext cx="189783" cy="0"/>
          </a:xfrm>
          <a:prstGeom prst="straightConnector1">
            <a:avLst/>
          </a:prstGeom>
          <a:ln w="12700">
            <a:tailEnd type="triangle"/>
          </a:ln>
        </p:spPr>
        <p:style>
          <a:lnRef idx="2">
            <a:schemeClr val="accent1"/>
          </a:lnRef>
          <a:fillRef idx="0">
            <a:schemeClr val="accent1"/>
          </a:fillRef>
          <a:effectRef idx="1">
            <a:schemeClr val="accent1"/>
          </a:effectRef>
          <a:fontRef idx="minor">
            <a:schemeClr val="tx1"/>
          </a:fontRef>
        </p:style>
      </p:cxnSp>
      <p:sp>
        <p:nvSpPr>
          <p:cNvPr id="22" name="Left Brace 21">
            <a:extLst>
              <a:ext uri="{FF2B5EF4-FFF2-40B4-BE49-F238E27FC236}">
                <a16:creationId xmlns:a16="http://schemas.microsoft.com/office/drawing/2014/main" id="{49F24239-BCB5-4B27-2B5A-89E34A77D4CD}"/>
              </a:ext>
            </a:extLst>
          </p:cNvPr>
          <p:cNvSpPr/>
          <p:nvPr/>
        </p:nvSpPr>
        <p:spPr>
          <a:xfrm rot="10800000">
            <a:off x="6716042" y="781205"/>
            <a:ext cx="315868" cy="4174727"/>
          </a:xfrm>
          <a:prstGeom prst="leftBrace">
            <a:avLst>
              <a:gd name="adj1" fmla="val 19871"/>
              <a:gd name="adj2" fmla="val 50000"/>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sp>
        <p:nvSpPr>
          <p:cNvPr id="23" name="Text Placeholder 2">
            <a:extLst>
              <a:ext uri="{FF2B5EF4-FFF2-40B4-BE49-F238E27FC236}">
                <a16:creationId xmlns:a16="http://schemas.microsoft.com/office/drawing/2014/main" id="{742A95F0-AE17-4A75-BEB5-0B2A7380A39E}"/>
              </a:ext>
            </a:extLst>
          </p:cNvPr>
          <p:cNvSpPr txBox="1">
            <a:spLocks/>
          </p:cNvSpPr>
          <p:nvPr/>
        </p:nvSpPr>
        <p:spPr>
          <a:xfrm>
            <a:off x="7103352" y="2527893"/>
            <a:ext cx="1938201" cy="688139"/>
          </a:xfrm>
          <a:prstGeom prst="rect">
            <a:avLst/>
          </a:prstGeom>
        </p:spPr>
        <p:txBody>
          <a:bodyPr/>
          <a:lstStyle>
            <a:defPPr>
              <a:defRPr lang="en-US"/>
            </a:defPPr>
            <a:lvl1pPr marR="0" lvl="0" indent="0" algn="r" eaLnBrk="0" fontAlgn="base" hangingPunct="0">
              <a:lnSpc>
                <a:spcPct val="100000"/>
              </a:lnSpc>
              <a:spcBef>
                <a:spcPct val="0"/>
              </a:spcBef>
              <a:spcAft>
                <a:spcPct val="0"/>
              </a:spcAft>
              <a:buClrTx/>
              <a:buSzTx/>
              <a:buFontTx/>
              <a:buNone/>
              <a:tabLst/>
              <a:defRPr sz="1200">
                <a:solidFill>
                  <a:srgbClr val="653CD6"/>
                </a:solidFill>
                <a:ea typeface="+mn-lt"/>
                <a:cs typeface="+mn-lt"/>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en-US">
                <a:solidFill>
                  <a:schemeClr val="tx1"/>
                </a:solidFill>
              </a:rPr>
              <a:t>JSON-LD activity definition following the </a:t>
            </a:r>
            <a:r>
              <a:rPr lang="en-US" i="1">
                <a:solidFill>
                  <a:schemeClr val="accent2"/>
                </a:solidFill>
              </a:rPr>
              <a:t>ModelFed</a:t>
            </a:r>
            <a:r>
              <a:rPr lang="en-US">
                <a:solidFill>
                  <a:schemeClr val="tx1"/>
                </a:solidFill>
              </a:rPr>
              <a:t> protocol</a:t>
            </a:r>
          </a:p>
        </p:txBody>
      </p:sp>
      <p:sp>
        <p:nvSpPr>
          <p:cNvPr id="7" name="Left Brace 6">
            <a:extLst>
              <a:ext uri="{FF2B5EF4-FFF2-40B4-BE49-F238E27FC236}">
                <a16:creationId xmlns:a16="http://schemas.microsoft.com/office/drawing/2014/main" id="{C60812B8-2984-CF01-360B-9122C07C310D}"/>
              </a:ext>
            </a:extLst>
          </p:cNvPr>
          <p:cNvSpPr/>
          <p:nvPr/>
        </p:nvSpPr>
        <p:spPr>
          <a:xfrm>
            <a:off x="2582120" y="1000688"/>
            <a:ext cx="189784" cy="457200"/>
          </a:xfrm>
          <a:prstGeom prst="leftBrace">
            <a:avLst/>
          </a:prstGeom>
          <a:ln w="127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E"/>
          </a:p>
        </p:txBody>
      </p:sp>
      <p:pic>
        <p:nvPicPr>
          <p:cNvPr id="25" name="Picture 24">
            <a:extLst>
              <a:ext uri="{FF2B5EF4-FFF2-40B4-BE49-F238E27FC236}">
                <a16:creationId xmlns:a16="http://schemas.microsoft.com/office/drawing/2014/main" id="{470B54D2-370C-8245-3423-77970E672F79}"/>
              </a:ext>
            </a:extLst>
          </p:cNvPr>
          <p:cNvPicPr>
            <a:picLocks noChangeAspect="1"/>
          </p:cNvPicPr>
          <p:nvPr/>
        </p:nvPicPr>
        <p:blipFill>
          <a:blip r:embed="rId3"/>
          <a:srcRect l="978"/>
          <a:stretch/>
        </p:blipFill>
        <p:spPr>
          <a:xfrm>
            <a:off x="2771757" y="781200"/>
            <a:ext cx="3807512" cy="417472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03870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A3B39-E515-54B2-05B0-0B3EBDF34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36EB8-4BD3-B3FE-6E25-EC9BC3AC2D79}"/>
              </a:ext>
            </a:extLst>
          </p:cNvPr>
          <p:cNvSpPr>
            <a:spLocks noGrp="1"/>
          </p:cNvSpPr>
          <p:nvPr>
            <p:ph type="title"/>
          </p:nvPr>
        </p:nvSpPr>
        <p:spPr/>
        <p:txBody>
          <a:bodyPr/>
          <a:lstStyle/>
          <a:p>
            <a:r>
              <a:rPr lang="en-US" noProof="0" dirty="0"/>
              <a:t>Validation- experiment 1</a:t>
            </a:r>
          </a:p>
        </p:txBody>
      </p:sp>
      <p:sp>
        <p:nvSpPr>
          <p:cNvPr id="5" name="Footer Placeholder 4">
            <a:extLst>
              <a:ext uri="{FF2B5EF4-FFF2-40B4-BE49-F238E27FC236}">
                <a16:creationId xmlns:a16="http://schemas.microsoft.com/office/drawing/2014/main" id="{B9BA1979-F0C9-2084-5782-416A89B959CA}"/>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3D2419BE-C82A-C7BE-0FE3-D445EAA1E598}"/>
              </a:ext>
            </a:extLst>
          </p:cNvPr>
          <p:cNvSpPr>
            <a:spLocks noGrp="1"/>
          </p:cNvSpPr>
          <p:nvPr>
            <p:ph type="sldNum" sz="quarter" idx="4"/>
          </p:nvPr>
        </p:nvSpPr>
        <p:spPr/>
        <p:txBody>
          <a:bodyPr/>
          <a:lstStyle/>
          <a:p>
            <a:fld id="{F4669F32-90E1-ED4F-B6D9-07697D6A4E9E}" type="slidenum">
              <a:rPr lang="en-GB" smtClean="0"/>
              <a:pPr/>
              <a:t>18</a:t>
            </a:fld>
            <a:endParaRPr lang="en-GB"/>
          </a:p>
        </p:txBody>
      </p:sp>
      <p:sp>
        <p:nvSpPr>
          <p:cNvPr id="17" name="Content Placeholder 18">
            <a:extLst>
              <a:ext uri="{FF2B5EF4-FFF2-40B4-BE49-F238E27FC236}">
                <a16:creationId xmlns:a16="http://schemas.microsoft.com/office/drawing/2014/main" id="{EA909A30-6A43-1265-581F-79D07DBF1522}"/>
              </a:ext>
            </a:extLst>
          </p:cNvPr>
          <p:cNvSpPr>
            <a:spLocks noGrp="1"/>
          </p:cNvSpPr>
          <p:nvPr>
            <p:ph sz="quarter" idx="15"/>
          </p:nvPr>
        </p:nvSpPr>
        <p:spPr>
          <a:xfrm>
            <a:off x="360000" y="1059656"/>
            <a:ext cx="7847829" cy="974096"/>
          </a:xfrm>
        </p:spPr>
        <p:txBody>
          <a:bodyPr/>
          <a:lstStyle/>
          <a:p>
            <a:pPr marL="465138" lvl="1" indent="-285750"/>
            <a:r>
              <a:rPr lang="en-US" sz="1200" b="1" dirty="0"/>
              <a:t>Modeling platforms</a:t>
            </a:r>
            <a:r>
              <a:rPr lang="en-US" sz="1200" dirty="0"/>
              <a:t>: </a:t>
            </a:r>
            <a:r>
              <a:rPr lang="en-US" sz="1200" dirty="0">
                <a:solidFill>
                  <a:schemeClr val="accent1"/>
                </a:solidFill>
              </a:rPr>
              <a:t>BESSER</a:t>
            </a:r>
            <a:r>
              <a:rPr lang="en-US" sz="1200" dirty="0"/>
              <a:t> and </a:t>
            </a:r>
            <a:r>
              <a:rPr lang="en-US" sz="1200" dirty="0" err="1">
                <a:solidFill>
                  <a:schemeClr val="accent1"/>
                </a:solidFill>
              </a:rPr>
              <a:t>PyEcore</a:t>
            </a:r>
            <a:endParaRPr lang="en-US" sz="1200" dirty="0">
              <a:solidFill>
                <a:schemeClr val="accent1"/>
              </a:solidFill>
            </a:endParaRPr>
          </a:p>
          <a:p>
            <a:pPr marL="465138" lvl="1" indent="-285750"/>
            <a:r>
              <a:rPr lang="en-US" sz="1200" b="1" dirty="0"/>
              <a:t>Modeling scenario: </a:t>
            </a:r>
            <a:r>
              <a:rPr lang="en-US" sz="1200" dirty="0"/>
              <a:t>Digital Product Passport (DPP)</a:t>
            </a:r>
          </a:p>
        </p:txBody>
      </p:sp>
      <p:grpSp>
        <p:nvGrpSpPr>
          <p:cNvPr id="25" name="Group 24">
            <a:extLst>
              <a:ext uri="{FF2B5EF4-FFF2-40B4-BE49-F238E27FC236}">
                <a16:creationId xmlns:a16="http://schemas.microsoft.com/office/drawing/2014/main" id="{FF6C11B4-B611-3E22-811B-82ED6BA50932}"/>
              </a:ext>
            </a:extLst>
          </p:cNvPr>
          <p:cNvGrpSpPr/>
          <p:nvPr/>
        </p:nvGrpSpPr>
        <p:grpSpPr>
          <a:xfrm>
            <a:off x="6042309" y="2271788"/>
            <a:ext cx="1663456" cy="1477723"/>
            <a:chOff x="5199641" y="1728252"/>
            <a:chExt cx="1663456" cy="1477723"/>
          </a:xfrm>
        </p:grpSpPr>
        <p:sp>
          <p:nvSpPr>
            <p:cNvPr id="22" name="Rectangle 21">
              <a:extLst>
                <a:ext uri="{FF2B5EF4-FFF2-40B4-BE49-F238E27FC236}">
                  <a16:creationId xmlns:a16="http://schemas.microsoft.com/office/drawing/2014/main" id="{EBAB6328-918D-9196-1DD9-44DE0A361C8B}"/>
                </a:ext>
              </a:extLst>
            </p:cNvPr>
            <p:cNvSpPr/>
            <p:nvPr/>
          </p:nvSpPr>
          <p:spPr>
            <a:xfrm>
              <a:off x="5199641" y="1728252"/>
              <a:ext cx="1663456" cy="147772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2" name="Group 11">
              <a:extLst>
                <a:ext uri="{FF2B5EF4-FFF2-40B4-BE49-F238E27FC236}">
                  <a16:creationId xmlns:a16="http://schemas.microsoft.com/office/drawing/2014/main" id="{1DB5A04B-F7F2-15CA-5A80-2B69607662AD}"/>
                </a:ext>
              </a:extLst>
            </p:cNvPr>
            <p:cNvGrpSpPr/>
            <p:nvPr/>
          </p:nvGrpSpPr>
          <p:grpSpPr>
            <a:xfrm>
              <a:off x="5283419" y="1825351"/>
              <a:ext cx="1495900" cy="1283524"/>
              <a:chOff x="1307708" y="2124754"/>
              <a:chExt cx="1495900" cy="1283524"/>
            </a:xfrm>
          </p:grpSpPr>
          <p:pic>
            <p:nvPicPr>
              <p:cNvPr id="10" name="Picture 9">
                <a:extLst>
                  <a:ext uri="{FF2B5EF4-FFF2-40B4-BE49-F238E27FC236}">
                    <a16:creationId xmlns:a16="http://schemas.microsoft.com/office/drawing/2014/main" id="{388034C6-69C0-F8D9-05C2-0C48D814A2A1}"/>
                  </a:ext>
                </a:extLst>
              </p:cNvPr>
              <p:cNvPicPr>
                <a:picLocks noChangeAspect="1"/>
              </p:cNvPicPr>
              <p:nvPr/>
            </p:nvPicPr>
            <p:blipFill>
              <a:blip r:embed="rId3"/>
              <a:srcRect l="19406" t="59665" r="69676" b="24744"/>
              <a:stretch>
                <a:fillRect/>
              </a:stretch>
            </p:blipFill>
            <p:spPr>
              <a:xfrm>
                <a:off x="1694827" y="2309632"/>
                <a:ext cx="721662" cy="745988"/>
              </a:xfrm>
              <a:prstGeom prst="rect">
                <a:avLst/>
              </a:prstGeom>
            </p:spPr>
          </p:pic>
          <p:sp>
            <p:nvSpPr>
              <p:cNvPr id="4" name="Content Placeholder 18">
                <a:extLst>
                  <a:ext uri="{FF2B5EF4-FFF2-40B4-BE49-F238E27FC236}">
                    <a16:creationId xmlns:a16="http://schemas.microsoft.com/office/drawing/2014/main" id="{60E27B30-282D-4992-15CF-0D350923BD24}"/>
                  </a:ext>
                </a:extLst>
              </p:cNvPr>
              <p:cNvSpPr txBox="1">
                <a:spLocks/>
              </p:cNvSpPr>
              <p:nvPr/>
            </p:nvSpPr>
            <p:spPr>
              <a:xfrm>
                <a:off x="1307708" y="2124754"/>
                <a:ext cx="1495900" cy="20285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algn="ctr"/>
                <a:r>
                  <a:rPr lang="en-US" sz="1200" b="0" dirty="0">
                    <a:solidFill>
                      <a:schemeClr val="accent1"/>
                    </a:solidFill>
                  </a:rPr>
                  <a:t>Material Scientist</a:t>
                </a:r>
              </a:p>
            </p:txBody>
          </p:sp>
          <p:pic>
            <p:nvPicPr>
              <p:cNvPr id="9" name="Picture 8" descr="A blue and black logo&#10;&#10;AI-generated content may be incorrect.">
                <a:extLst>
                  <a:ext uri="{FF2B5EF4-FFF2-40B4-BE49-F238E27FC236}">
                    <a16:creationId xmlns:a16="http://schemas.microsoft.com/office/drawing/2014/main" id="{740902DE-DE52-149D-238C-DA2589196A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4868" y="3072718"/>
                <a:ext cx="1461579" cy="335560"/>
              </a:xfrm>
              <a:prstGeom prst="rect">
                <a:avLst/>
              </a:prstGeom>
            </p:spPr>
          </p:pic>
        </p:grpSp>
      </p:grpSp>
      <p:grpSp>
        <p:nvGrpSpPr>
          <p:cNvPr id="24" name="Group 23">
            <a:extLst>
              <a:ext uri="{FF2B5EF4-FFF2-40B4-BE49-F238E27FC236}">
                <a16:creationId xmlns:a16="http://schemas.microsoft.com/office/drawing/2014/main" id="{49AA6B1B-4143-903F-76E5-D40179B4F6E6}"/>
              </a:ext>
            </a:extLst>
          </p:cNvPr>
          <p:cNvGrpSpPr/>
          <p:nvPr/>
        </p:nvGrpSpPr>
        <p:grpSpPr>
          <a:xfrm>
            <a:off x="3695758" y="2271789"/>
            <a:ext cx="1663456" cy="1477723"/>
            <a:chOff x="3210367" y="3395826"/>
            <a:chExt cx="1663456" cy="1477723"/>
          </a:xfrm>
        </p:grpSpPr>
        <p:sp>
          <p:nvSpPr>
            <p:cNvPr id="21" name="Rectangle 20">
              <a:extLst>
                <a:ext uri="{FF2B5EF4-FFF2-40B4-BE49-F238E27FC236}">
                  <a16:creationId xmlns:a16="http://schemas.microsoft.com/office/drawing/2014/main" id="{87A9B662-B847-3862-B27D-92CFDC433A69}"/>
                </a:ext>
              </a:extLst>
            </p:cNvPr>
            <p:cNvSpPr/>
            <p:nvPr/>
          </p:nvSpPr>
          <p:spPr>
            <a:xfrm>
              <a:off x="3210367" y="3395826"/>
              <a:ext cx="1663456" cy="147772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8" name="Group 17">
              <a:extLst>
                <a:ext uri="{FF2B5EF4-FFF2-40B4-BE49-F238E27FC236}">
                  <a16:creationId xmlns:a16="http://schemas.microsoft.com/office/drawing/2014/main" id="{37DDDE57-6FC1-3C0D-7AD6-FD0530BAEFAD}"/>
                </a:ext>
              </a:extLst>
            </p:cNvPr>
            <p:cNvGrpSpPr/>
            <p:nvPr/>
          </p:nvGrpSpPr>
          <p:grpSpPr>
            <a:xfrm>
              <a:off x="3410130" y="3489025"/>
              <a:ext cx="1293562" cy="1304674"/>
              <a:chOff x="2907210" y="2336163"/>
              <a:chExt cx="1293562" cy="1304674"/>
            </a:xfrm>
          </p:grpSpPr>
          <p:pic>
            <p:nvPicPr>
              <p:cNvPr id="11" name="Picture 10">
                <a:extLst>
                  <a:ext uri="{FF2B5EF4-FFF2-40B4-BE49-F238E27FC236}">
                    <a16:creationId xmlns:a16="http://schemas.microsoft.com/office/drawing/2014/main" id="{8CC37A01-1C4B-9BE9-3296-41B87AB0A475}"/>
                  </a:ext>
                </a:extLst>
              </p:cNvPr>
              <p:cNvPicPr>
                <a:picLocks noChangeAspect="1"/>
              </p:cNvPicPr>
              <p:nvPr/>
            </p:nvPicPr>
            <p:blipFill>
              <a:blip r:embed="rId3"/>
              <a:srcRect l="87777" t="55516" r="5599" b="29828"/>
              <a:stretch>
                <a:fillRect/>
              </a:stretch>
            </p:blipFill>
            <p:spPr>
              <a:xfrm>
                <a:off x="3321094" y="2542191"/>
                <a:ext cx="465795" cy="745988"/>
              </a:xfrm>
              <a:prstGeom prst="rect">
                <a:avLst/>
              </a:prstGeom>
            </p:spPr>
          </p:pic>
          <p:sp>
            <p:nvSpPr>
              <p:cNvPr id="7" name="Content Placeholder 18">
                <a:extLst>
                  <a:ext uri="{FF2B5EF4-FFF2-40B4-BE49-F238E27FC236}">
                    <a16:creationId xmlns:a16="http://schemas.microsoft.com/office/drawing/2014/main" id="{4FE9A5C9-082B-C66D-D62B-3E5882CDD5DB}"/>
                  </a:ext>
                </a:extLst>
              </p:cNvPr>
              <p:cNvSpPr txBox="1">
                <a:spLocks/>
              </p:cNvSpPr>
              <p:nvPr/>
            </p:nvSpPr>
            <p:spPr>
              <a:xfrm>
                <a:off x="2907210" y="2336163"/>
                <a:ext cx="1293562" cy="206028"/>
              </a:xfrm>
              <a:prstGeom prst="rect">
                <a:avLst/>
              </a:prstGeom>
            </p:spPr>
            <p:txBody>
              <a:bodyPr vert="horz" lIns="0" tIns="0" rIns="0" bIns="0" rtlCol="0">
                <a:noAutofit/>
              </a:bodyPr>
              <a:lstStyle>
                <a:defPPr>
                  <a:defRPr lang="en-US"/>
                </a:defPPr>
                <a:lvl1pPr indent="0" algn="ctr">
                  <a:lnSpc>
                    <a:spcPct val="100000"/>
                  </a:lnSpc>
                  <a:spcBef>
                    <a:spcPts val="600"/>
                  </a:spcBef>
                  <a:spcAft>
                    <a:spcPts val="0"/>
                  </a:spcAft>
                  <a:buFont typeface="Arial" panose="020B0604020202020204" pitchFamily="34" charset="0"/>
                  <a:buNone/>
                  <a:defRPr sz="1200" b="0" i="0">
                    <a:solidFill>
                      <a:schemeClr val="accent1"/>
                    </a:solidFill>
                  </a:defRPr>
                </a:lvl1pPr>
                <a:lvl2pPr marL="179388" indent="-179388">
                  <a:lnSpc>
                    <a:spcPct val="100000"/>
                  </a:lnSpc>
                  <a:spcBef>
                    <a:spcPts val="600"/>
                  </a:spcBef>
                  <a:spcAft>
                    <a:spcPts val="0"/>
                  </a:spcAft>
                  <a:buFont typeface="Arial" panose="020B0604020202020204" pitchFamily="34" charset="0"/>
                  <a:buChar char="•"/>
                  <a:tabLst/>
                  <a:defRPr sz="1400">
                    <a:solidFill>
                      <a:schemeClr val="tx2"/>
                    </a:solidFill>
                  </a:defRPr>
                </a:lvl2pPr>
                <a:lvl3pPr marL="360363" indent="-174625">
                  <a:lnSpc>
                    <a:spcPct val="100000"/>
                  </a:lnSpc>
                  <a:spcBef>
                    <a:spcPts val="600"/>
                  </a:spcBef>
                  <a:spcAft>
                    <a:spcPts val="0"/>
                  </a:spcAft>
                  <a:buFont typeface="Arial" panose="020B0604020202020204" pitchFamily="34" charset="0"/>
                  <a:buChar char="•"/>
                  <a:tabLst/>
                  <a:defRPr sz="1100">
                    <a:solidFill>
                      <a:schemeClr val="tx2"/>
                    </a:solidFill>
                  </a:defRPr>
                </a:lvl3pPr>
                <a:lvl4pPr marL="533400" indent="-173038">
                  <a:lnSpc>
                    <a:spcPct val="100000"/>
                  </a:lnSpc>
                  <a:spcBef>
                    <a:spcPts val="300"/>
                  </a:spcBef>
                  <a:spcAft>
                    <a:spcPts val="0"/>
                  </a:spcAft>
                  <a:buFont typeface="Wingdings" panose="05000000000000000000" pitchFamily="2" charset="2"/>
                  <a:buChar char="§"/>
                  <a:tabLst/>
                  <a:defRPr sz="1100">
                    <a:solidFill>
                      <a:schemeClr val="tx2">
                        <a:lumMod val="60000"/>
                        <a:lumOff val="40000"/>
                      </a:schemeClr>
                    </a:solidFill>
                  </a:defRPr>
                </a:lvl4pPr>
                <a:lvl5pPr marL="714375" indent="-180975">
                  <a:lnSpc>
                    <a:spcPct val="100000"/>
                  </a:lnSpc>
                  <a:spcBef>
                    <a:spcPts val="300"/>
                  </a:spcBef>
                  <a:spcAft>
                    <a:spcPts val="0"/>
                  </a:spcAft>
                  <a:buFont typeface="Wingdings" panose="05000000000000000000" pitchFamily="2" charset="2"/>
                  <a:buChar char="§"/>
                  <a:tabLst/>
                  <a:defRPr sz="1100">
                    <a:solidFill>
                      <a:schemeClr val="tx2">
                        <a:lumMod val="60000"/>
                        <a:lumOff val="40000"/>
                      </a:schemeClr>
                    </a:solidFill>
                  </a:defRPr>
                </a:lvl5pPr>
                <a:lvl6pPr marL="0" indent="0">
                  <a:lnSpc>
                    <a:spcPct val="100000"/>
                  </a:lnSpc>
                  <a:spcBef>
                    <a:spcPts val="600"/>
                  </a:spcBef>
                  <a:spcAft>
                    <a:spcPts val="0"/>
                  </a:spcAft>
                  <a:buFont typeface="Arial" panose="020B0604020202020204" pitchFamily="34" charset="0"/>
                  <a:buChar char="​"/>
                  <a:defRPr sz="1100" b="1">
                    <a:solidFill>
                      <a:schemeClr val="bg2">
                        <a:lumMod val="90000"/>
                      </a:schemeClr>
                    </a:solidFill>
                    <a:latin typeface="+mj-lt"/>
                  </a:defRPr>
                </a:lvl6pPr>
                <a:lvl7pPr marL="0" indent="0">
                  <a:lnSpc>
                    <a:spcPct val="100000"/>
                  </a:lnSpc>
                  <a:spcBef>
                    <a:spcPts val="600"/>
                  </a:spcBef>
                  <a:spcAft>
                    <a:spcPts val="600"/>
                  </a:spcAft>
                  <a:buFont typeface="Arial" panose="020B0604020202020204" pitchFamily="34" charset="0"/>
                  <a:buChar char="​"/>
                  <a:defRPr sz="1100">
                    <a:solidFill>
                      <a:schemeClr val="bg2">
                        <a:lumMod val="90000"/>
                      </a:schemeClr>
                    </a:solidFill>
                    <a:latin typeface="+mj-lt"/>
                  </a:defRPr>
                </a:lvl7pPr>
                <a:lvl8pPr marL="0" indent="0">
                  <a:lnSpc>
                    <a:spcPct val="100000"/>
                  </a:lnSpc>
                  <a:spcBef>
                    <a:spcPts val="600"/>
                  </a:spcBef>
                  <a:spcAft>
                    <a:spcPts val="600"/>
                  </a:spcAft>
                  <a:buFont typeface="Arial" panose="020B0604020202020204" pitchFamily="34" charset="0"/>
                  <a:buChar char="​"/>
                  <a:defRPr sz="1100">
                    <a:solidFill>
                      <a:schemeClr val="accent1"/>
                    </a:solidFill>
                    <a:latin typeface="+mj-lt"/>
                  </a:defRPr>
                </a:lvl8pPr>
                <a:lvl9pPr marL="0" indent="0">
                  <a:lnSpc>
                    <a:spcPct val="100000"/>
                  </a:lnSpc>
                  <a:spcBef>
                    <a:spcPts val="600"/>
                  </a:spcBef>
                  <a:spcAft>
                    <a:spcPts val="600"/>
                  </a:spcAft>
                  <a:buFont typeface="Arial" panose="020B0604020202020204" pitchFamily="34" charset="0"/>
                  <a:buChar char="​"/>
                  <a:defRPr sz="1100">
                    <a:solidFill>
                      <a:schemeClr val="accent3"/>
                    </a:solidFill>
                    <a:latin typeface="+mj-lt"/>
                  </a:defRPr>
                </a:lvl9pPr>
              </a:lstStyle>
              <a:p>
                <a:pPr marL="0" lvl="1" indent="0">
                  <a:buNone/>
                </a:pPr>
                <a:r>
                  <a:rPr lang="en-US" sz="1200" dirty="0">
                    <a:solidFill>
                      <a:schemeClr val="accent1"/>
                    </a:solidFill>
                  </a:rPr>
                  <a:t>Industrial Engineer</a:t>
                </a:r>
              </a:p>
            </p:txBody>
          </p:sp>
          <p:grpSp>
            <p:nvGrpSpPr>
              <p:cNvPr id="16" name="Group 15">
                <a:extLst>
                  <a:ext uri="{FF2B5EF4-FFF2-40B4-BE49-F238E27FC236}">
                    <a16:creationId xmlns:a16="http://schemas.microsoft.com/office/drawing/2014/main" id="{F46FB06E-6FD0-414C-C85F-77AF466F7515}"/>
                  </a:ext>
                </a:extLst>
              </p:cNvPr>
              <p:cNvGrpSpPr/>
              <p:nvPr/>
            </p:nvGrpSpPr>
            <p:grpSpPr>
              <a:xfrm>
                <a:off x="2926176" y="3305277"/>
                <a:ext cx="1255629" cy="335560"/>
                <a:chOff x="2705561" y="3330816"/>
                <a:chExt cx="1255629" cy="335560"/>
              </a:xfrm>
            </p:grpSpPr>
            <p:pic>
              <p:nvPicPr>
                <p:cNvPr id="14" name="Picture 13" descr="A blue and yellow cube with a white arrow&#10;&#10;AI-generated content may be incorrect.">
                  <a:extLst>
                    <a:ext uri="{FF2B5EF4-FFF2-40B4-BE49-F238E27FC236}">
                      <a16:creationId xmlns:a16="http://schemas.microsoft.com/office/drawing/2014/main" id="{419982EC-FA24-9A91-FD68-5D0D9B973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5561" y="3330816"/>
                  <a:ext cx="335560" cy="335560"/>
                </a:xfrm>
                <a:prstGeom prst="rect">
                  <a:avLst/>
                </a:prstGeom>
              </p:spPr>
            </p:pic>
            <p:sp>
              <p:nvSpPr>
                <p:cNvPr id="15" name="TextBox 14">
                  <a:extLst>
                    <a:ext uri="{FF2B5EF4-FFF2-40B4-BE49-F238E27FC236}">
                      <a16:creationId xmlns:a16="http://schemas.microsoft.com/office/drawing/2014/main" id="{549652E9-381D-C88C-841B-8FE6DE2BDBC4}"/>
                    </a:ext>
                  </a:extLst>
                </p:cNvPr>
                <p:cNvSpPr txBox="1"/>
                <p:nvPr/>
              </p:nvSpPr>
              <p:spPr>
                <a:xfrm>
                  <a:off x="3142055" y="3349946"/>
                  <a:ext cx="819135" cy="246221"/>
                </a:xfrm>
                <a:prstGeom prst="rect">
                  <a:avLst/>
                </a:prstGeom>
                <a:noFill/>
              </p:spPr>
              <p:txBody>
                <a:bodyPr wrap="none" lIns="0" tIns="0" rIns="0" bIns="0" rtlCol="0" anchor="b">
                  <a:spAutoFit/>
                </a:bodyPr>
                <a:lstStyle/>
                <a:p>
                  <a:pPr algn="l"/>
                  <a:r>
                    <a:rPr lang="en-IE" sz="1600" b="1" dirty="0">
                      <a:latin typeface="+mn-lt"/>
                    </a:rPr>
                    <a:t>PyEcore</a:t>
                  </a:r>
                </a:p>
              </p:txBody>
            </p:sp>
          </p:grpSp>
        </p:grpSp>
      </p:grpSp>
      <p:grpSp>
        <p:nvGrpSpPr>
          <p:cNvPr id="26" name="Group 25">
            <a:extLst>
              <a:ext uri="{FF2B5EF4-FFF2-40B4-BE49-F238E27FC236}">
                <a16:creationId xmlns:a16="http://schemas.microsoft.com/office/drawing/2014/main" id="{399FD33A-53F0-53D2-CE43-7A8261EEAD49}"/>
              </a:ext>
            </a:extLst>
          </p:cNvPr>
          <p:cNvGrpSpPr/>
          <p:nvPr/>
        </p:nvGrpSpPr>
        <p:grpSpPr>
          <a:xfrm>
            <a:off x="1337296" y="2271788"/>
            <a:ext cx="1663456" cy="1477723"/>
            <a:chOff x="1643828" y="1794619"/>
            <a:chExt cx="1663456" cy="1477723"/>
          </a:xfrm>
        </p:grpSpPr>
        <p:sp>
          <p:nvSpPr>
            <p:cNvPr id="23" name="Rectangle 22">
              <a:extLst>
                <a:ext uri="{FF2B5EF4-FFF2-40B4-BE49-F238E27FC236}">
                  <a16:creationId xmlns:a16="http://schemas.microsoft.com/office/drawing/2014/main" id="{F452390F-87E3-9507-7D09-6EC05CE9A619}"/>
                </a:ext>
              </a:extLst>
            </p:cNvPr>
            <p:cNvSpPr/>
            <p:nvPr/>
          </p:nvSpPr>
          <p:spPr>
            <a:xfrm>
              <a:off x="1643828" y="1794619"/>
              <a:ext cx="1663456" cy="147772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 name="Group 19">
              <a:extLst>
                <a:ext uri="{FF2B5EF4-FFF2-40B4-BE49-F238E27FC236}">
                  <a16:creationId xmlns:a16="http://schemas.microsoft.com/office/drawing/2014/main" id="{13CD768A-38E4-2525-3CD0-05C10279531C}"/>
                </a:ext>
              </a:extLst>
            </p:cNvPr>
            <p:cNvGrpSpPr/>
            <p:nvPr/>
          </p:nvGrpSpPr>
          <p:grpSpPr>
            <a:xfrm>
              <a:off x="1744767" y="1862568"/>
              <a:ext cx="1461579" cy="1331706"/>
              <a:chOff x="837987" y="2571750"/>
              <a:chExt cx="1461579" cy="1331706"/>
            </a:xfrm>
          </p:grpSpPr>
          <p:pic>
            <p:nvPicPr>
              <p:cNvPr id="8" name="Picture 7">
                <a:extLst>
                  <a:ext uri="{FF2B5EF4-FFF2-40B4-BE49-F238E27FC236}">
                    <a16:creationId xmlns:a16="http://schemas.microsoft.com/office/drawing/2014/main" id="{83C08D0C-AEBB-D9DA-119A-C3512330165A}"/>
                  </a:ext>
                </a:extLst>
              </p:cNvPr>
              <p:cNvPicPr>
                <a:picLocks noChangeAspect="1"/>
              </p:cNvPicPr>
              <p:nvPr/>
            </p:nvPicPr>
            <p:blipFill>
              <a:blip r:embed="rId3"/>
              <a:srcRect l="4112" t="60682" r="85089" b="25591"/>
              <a:stretch>
                <a:fillRect/>
              </a:stretch>
            </p:blipFill>
            <p:spPr>
              <a:xfrm>
                <a:off x="1167830" y="2795858"/>
                <a:ext cx="801897" cy="737811"/>
              </a:xfrm>
              <a:prstGeom prst="rect">
                <a:avLst/>
              </a:prstGeom>
            </p:spPr>
          </p:pic>
          <p:sp>
            <p:nvSpPr>
              <p:cNvPr id="3" name="Content Placeholder 18">
                <a:extLst>
                  <a:ext uri="{FF2B5EF4-FFF2-40B4-BE49-F238E27FC236}">
                    <a16:creationId xmlns:a16="http://schemas.microsoft.com/office/drawing/2014/main" id="{135E4C32-16EA-1678-90CD-3CDAE0858A36}"/>
                  </a:ext>
                </a:extLst>
              </p:cNvPr>
              <p:cNvSpPr txBox="1">
                <a:spLocks/>
              </p:cNvSpPr>
              <p:nvPr/>
            </p:nvSpPr>
            <p:spPr>
              <a:xfrm>
                <a:off x="1318997" y="2571750"/>
                <a:ext cx="499561" cy="202853"/>
              </a:xfrm>
              <a:prstGeom prst="rect">
                <a:avLst/>
              </a:prstGeom>
            </p:spPr>
            <p:txBody>
              <a:bodyPr vert="horz" lIns="0" tIns="0" rIns="0" bIns="0" rtlCol="0">
                <a:noAutofit/>
              </a:bodyPr>
              <a:lstStyle>
                <a:defPPr>
                  <a:defRPr lang="en-US"/>
                </a:defPPr>
                <a:lvl1pPr indent="0" algn="ctr">
                  <a:lnSpc>
                    <a:spcPct val="100000"/>
                  </a:lnSpc>
                  <a:spcBef>
                    <a:spcPts val="600"/>
                  </a:spcBef>
                  <a:spcAft>
                    <a:spcPts val="0"/>
                  </a:spcAft>
                  <a:buFont typeface="Arial" panose="020B0604020202020204" pitchFamily="34" charset="0"/>
                  <a:buNone/>
                  <a:defRPr sz="1200" b="0" i="0">
                    <a:solidFill>
                      <a:schemeClr val="accent1"/>
                    </a:solidFill>
                  </a:defRPr>
                </a:lvl1pPr>
                <a:lvl2pPr marL="0" lvl="1" indent="0">
                  <a:lnSpc>
                    <a:spcPct val="100000"/>
                  </a:lnSpc>
                  <a:spcBef>
                    <a:spcPts val="600"/>
                  </a:spcBef>
                  <a:spcAft>
                    <a:spcPts val="0"/>
                  </a:spcAft>
                  <a:buFont typeface="Arial" panose="020B0604020202020204" pitchFamily="34" charset="0"/>
                  <a:buNone/>
                  <a:tabLst/>
                  <a:defRPr sz="1200">
                    <a:solidFill>
                      <a:schemeClr val="accent1"/>
                    </a:solidFill>
                  </a:defRPr>
                </a:lvl2pPr>
                <a:lvl3pPr marL="360363" indent="-174625">
                  <a:lnSpc>
                    <a:spcPct val="100000"/>
                  </a:lnSpc>
                  <a:spcBef>
                    <a:spcPts val="600"/>
                  </a:spcBef>
                  <a:spcAft>
                    <a:spcPts val="0"/>
                  </a:spcAft>
                  <a:buFont typeface="Arial" panose="020B0604020202020204" pitchFamily="34" charset="0"/>
                  <a:buChar char="•"/>
                  <a:tabLst/>
                  <a:defRPr sz="1100">
                    <a:solidFill>
                      <a:schemeClr val="tx2"/>
                    </a:solidFill>
                  </a:defRPr>
                </a:lvl3pPr>
                <a:lvl4pPr marL="533400" indent="-173038">
                  <a:lnSpc>
                    <a:spcPct val="100000"/>
                  </a:lnSpc>
                  <a:spcBef>
                    <a:spcPts val="300"/>
                  </a:spcBef>
                  <a:spcAft>
                    <a:spcPts val="0"/>
                  </a:spcAft>
                  <a:buFont typeface="Wingdings" panose="05000000000000000000" pitchFamily="2" charset="2"/>
                  <a:buChar char="§"/>
                  <a:tabLst/>
                  <a:defRPr sz="1100">
                    <a:solidFill>
                      <a:schemeClr val="tx2">
                        <a:lumMod val="60000"/>
                        <a:lumOff val="40000"/>
                      </a:schemeClr>
                    </a:solidFill>
                  </a:defRPr>
                </a:lvl4pPr>
                <a:lvl5pPr marL="714375" indent="-180975">
                  <a:lnSpc>
                    <a:spcPct val="100000"/>
                  </a:lnSpc>
                  <a:spcBef>
                    <a:spcPts val="300"/>
                  </a:spcBef>
                  <a:spcAft>
                    <a:spcPts val="0"/>
                  </a:spcAft>
                  <a:buFont typeface="Wingdings" panose="05000000000000000000" pitchFamily="2" charset="2"/>
                  <a:buChar char="§"/>
                  <a:tabLst/>
                  <a:defRPr sz="1100">
                    <a:solidFill>
                      <a:schemeClr val="tx2">
                        <a:lumMod val="60000"/>
                        <a:lumOff val="40000"/>
                      </a:schemeClr>
                    </a:solidFill>
                  </a:defRPr>
                </a:lvl5pPr>
                <a:lvl6pPr marL="0" indent="0">
                  <a:lnSpc>
                    <a:spcPct val="100000"/>
                  </a:lnSpc>
                  <a:spcBef>
                    <a:spcPts val="600"/>
                  </a:spcBef>
                  <a:spcAft>
                    <a:spcPts val="0"/>
                  </a:spcAft>
                  <a:buFont typeface="Arial" panose="020B0604020202020204" pitchFamily="34" charset="0"/>
                  <a:buChar char="​"/>
                  <a:defRPr sz="1100" b="1">
                    <a:solidFill>
                      <a:schemeClr val="bg2">
                        <a:lumMod val="90000"/>
                      </a:schemeClr>
                    </a:solidFill>
                    <a:latin typeface="+mj-lt"/>
                  </a:defRPr>
                </a:lvl6pPr>
                <a:lvl7pPr marL="0" indent="0">
                  <a:lnSpc>
                    <a:spcPct val="100000"/>
                  </a:lnSpc>
                  <a:spcBef>
                    <a:spcPts val="600"/>
                  </a:spcBef>
                  <a:spcAft>
                    <a:spcPts val="600"/>
                  </a:spcAft>
                  <a:buFont typeface="Arial" panose="020B0604020202020204" pitchFamily="34" charset="0"/>
                  <a:buChar char="​"/>
                  <a:defRPr sz="1100">
                    <a:solidFill>
                      <a:schemeClr val="bg2">
                        <a:lumMod val="90000"/>
                      </a:schemeClr>
                    </a:solidFill>
                    <a:latin typeface="+mj-lt"/>
                  </a:defRPr>
                </a:lvl7pPr>
                <a:lvl8pPr marL="0" indent="0">
                  <a:lnSpc>
                    <a:spcPct val="100000"/>
                  </a:lnSpc>
                  <a:spcBef>
                    <a:spcPts val="600"/>
                  </a:spcBef>
                  <a:spcAft>
                    <a:spcPts val="600"/>
                  </a:spcAft>
                  <a:buFont typeface="Arial" panose="020B0604020202020204" pitchFamily="34" charset="0"/>
                  <a:buChar char="​"/>
                  <a:defRPr sz="1100">
                    <a:solidFill>
                      <a:schemeClr val="accent1"/>
                    </a:solidFill>
                    <a:latin typeface="+mj-lt"/>
                  </a:defRPr>
                </a:lvl8pPr>
                <a:lvl9pPr marL="0" indent="0">
                  <a:lnSpc>
                    <a:spcPct val="100000"/>
                  </a:lnSpc>
                  <a:spcBef>
                    <a:spcPts val="600"/>
                  </a:spcBef>
                  <a:spcAft>
                    <a:spcPts val="600"/>
                  </a:spcAft>
                  <a:buFont typeface="Arial" panose="020B0604020202020204" pitchFamily="34" charset="0"/>
                  <a:buChar char="​"/>
                  <a:defRPr sz="1100">
                    <a:solidFill>
                      <a:schemeClr val="accent3"/>
                    </a:solidFill>
                    <a:latin typeface="+mj-lt"/>
                  </a:defRPr>
                </a:lvl9pPr>
              </a:lstStyle>
              <a:p>
                <a:pPr lvl="1"/>
                <a:r>
                  <a:rPr lang="en-US" dirty="0"/>
                  <a:t>Admin</a:t>
                </a:r>
              </a:p>
            </p:txBody>
          </p:sp>
          <p:pic>
            <p:nvPicPr>
              <p:cNvPr id="19" name="Picture 18" descr="A blue and black logo&#10;&#10;AI-generated content may be incorrect.">
                <a:extLst>
                  <a:ext uri="{FF2B5EF4-FFF2-40B4-BE49-F238E27FC236}">
                    <a16:creationId xmlns:a16="http://schemas.microsoft.com/office/drawing/2014/main" id="{E3DE3519-885B-59E4-9F22-7AB3A1B396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987" y="3567896"/>
                <a:ext cx="1461579" cy="335560"/>
              </a:xfrm>
              <a:prstGeom prst="rect">
                <a:avLst/>
              </a:prstGeom>
            </p:spPr>
          </p:pic>
        </p:grpSp>
      </p:grpSp>
    </p:spTree>
    <p:extLst>
      <p:ext uri="{BB962C8B-B14F-4D97-AF65-F5344CB8AC3E}">
        <p14:creationId xmlns:p14="http://schemas.microsoft.com/office/powerpoint/2010/main" val="1156079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87F55-5384-1824-4261-30B77E7E36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6086F-3087-9DA5-7E61-4F166C0829D2}"/>
              </a:ext>
            </a:extLst>
          </p:cNvPr>
          <p:cNvSpPr>
            <a:spLocks noGrp="1"/>
          </p:cNvSpPr>
          <p:nvPr>
            <p:ph type="title"/>
          </p:nvPr>
        </p:nvSpPr>
        <p:spPr/>
        <p:txBody>
          <a:bodyPr/>
          <a:lstStyle/>
          <a:p>
            <a:r>
              <a:rPr lang="en-US" noProof="0" dirty="0"/>
              <a:t>Validation- experiment 1</a:t>
            </a:r>
          </a:p>
        </p:txBody>
      </p:sp>
      <p:sp>
        <p:nvSpPr>
          <p:cNvPr id="5" name="Footer Placeholder 4">
            <a:extLst>
              <a:ext uri="{FF2B5EF4-FFF2-40B4-BE49-F238E27FC236}">
                <a16:creationId xmlns:a16="http://schemas.microsoft.com/office/drawing/2014/main" id="{ACCD9BB5-9DE0-A019-914C-2F6F39E4D312}"/>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DBAEB7B8-3A8A-D09E-A769-7DD3FE529C1E}"/>
              </a:ext>
            </a:extLst>
          </p:cNvPr>
          <p:cNvSpPr>
            <a:spLocks noGrp="1"/>
          </p:cNvSpPr>
          <p:nvPr>
            <p:ph type="sldNum" sz="quarter" idx="4"/>
          </p:nvPr>
        </p:nvSpPr>
        <p:spPr/>
        <p:txBody>
          <a:bodyPr/>
          <a:lstStyle/>
          <a:p>
            <a:fld id="{F4669F32-90E1-ED4F-B6D9-07697D6A4E9E}" type="slidenum">
              <a:rPr lang="en-GB" smtClean="0"/>
              <a:pPr/>
              <a:t>19</a:t>
            </a:fld>
            <a:endParaRPr lang="en-GB"/>
          </a:p>
        </p:txBody>
      </p:sp>
      <p:sp>
        <p:nvSpPr>
          <p:cNvPr id="4" name="Rectangle 3">
            <a:extLst>
              <a:ext uri="{FF2B5EF4-FFF2-40B4-BE49-F238E27FC236}">
                <a16:creationId xmlns:a16="http://schemas.microsoft.com/office/drawing/2014/main" id="{5EA39DED-80F8-C0C7-6684-F640FE2AB0DA}"/>
              </a:ext>
            </a:extLst>
          </p:cNvPr>
          <p:cNvSpPr/>
          <p:nvPr/>
        </p:nvSpPr>
        <p:spPr>
          <a:xfrm>
            <a:off x="764347" y="2270700"/>
            <a:ext cx="3807652" cy="23596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7" name="Content Placeholder 18">
            <a:extLst>
              <a:ext uri="{FF2B5EF4-FFF2-40B4-BE49-F238E27FC236}">
                <a16:creationId xmlns:a16="http://schemas.microsoft.com/office/drawing/2014/main" id="{54640B15-8A7F-9361-1D27-955F9B92D4D4}"/>
              </a:ext>
            </a:extLst>
          </p:cNvPr>
          <p:cNvSpPr txBox="1">
            <a:spLocks/>
          </p:cNvSpPr>
          <p:nvPr/>
        </p:nvSpPr>
        <p:spPr>
          <a:xfrm>
            <a:off x="764345" y="2428547"/>
            <a:ext cx="3807651" cy="212637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465138" lvl="1" indent="-285750">
              <a:buFont typeface="+mj-lt"/>
              <a:buAutoNum type="arabicPeriod"/>
            </a:pPr>
            <a:r>
              <a:rPr lang="en-IE" sz="1200" b="1" dirty="0">
                <a:solidFill>
                  <a:schemeClr val="accent2"/>
                </a:solidFill>
                <a:latin typeface="Consolas" panose="020B0609020204030204" pitchFamily="49" charset="0"/>
              </a:rPr>
              <a:t>(admin) </a:t>
            </a:r>
            <a:r>
              <a:rPr lang="en-IE" sz="1200" b="1" dirty="0">
                <a:solidFill>
                  <a:schemeClr val="accent1"/>
                </a:solidFill>
                <a:latin typeface="Consolas" panose="020B0609020204030204" pitchFamily="49" charset="0"/>
              </a:rPr>
              <a:t>Create</a:t>
            </a:r>
            <a:r>
              <a:rPr lang="en-IE" sz="1200" b="1" dirty="0">
                <a:solidFill>
                  <a:schemeClr val="accent2"/>
                </a:solidFill>
                <a:latin typeface="Consolas" panose="020B0609020204030204" pitchFamily="49" charset="0"/>
              </a:rPr>
              <a:t> the DPP domain model</a:t>
            </a:r>
          </a:p>
          <a:p>
            <a:pPr marL="465138" lvl="1" indent="-285750">
              <a:buFont typeface="+mj-lt"/>
              <a:buAutoNum type="arabicPeriod"/>
            </a:pPr>
            <a:r>
              <a:rPr lang="en-IE" sz="1200" b="1" dirty="0">
                <a:solidFill>
                  <a:schemeClr val="accent2"/>
                </a:solidFill>
                <a:latin typeface="Consolas" panose="020B0609020204030204" pitchFamily="49" charset="0"/>
              </a:rPr>
              <a:t>(admin) </a:t>
            </a:r>
            <a:r>
              <a:rPr lang="en-IE" sz="1200" b="1" dirty="0">
                <a:solidFill>
                  <a:schemeClr val="accent1"/>
                </a:solidFill>
                <a:latin typeface="Consolas" panose="020B0609020204030204" pitchFamily="49" charset="0"/>
              </a:rPr>
              <a:t>Create</a:t>
            </a:r>
            <a:r>
              <a:rPr lang="en-IE" sz="1200" b="1" dirty="0">
                <a:solidFill>
                  <a:schemeClr val="accent2"/>
                </a:solidFill>
                <a:latin typeface="Consolas" panose="020B0609020204030204" pitchFamily="49" charset="0"/>
              </a:rPr>
              <a:t> the SupplyChain package</a:t>
            </a:r>
          </a:p>
          <a:p>
            <a:pPr marL="465138" lvl="1" indent="-285750">
              <a:buFont typeface="+mj-lt"/>
              <a:buAutoNum type="arabicPeriod"/>
            </a:pPr>
            <a:r>
              <a:rPr lang="en-IE" sz="1200" b="1" dirty="0">
                <a:solidFill>
                  <a:schemeClr val="accent2"/>
                </a:solidFill>
                <a:latin typeface="Consolas" panose="020B0609020204030204" pitchFamily="49" charset="0"/>
              </a:rPr>
              <a:t>(admin)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grant with writer role</a:t>
            </a:r>
            <a:endParaRPr lang="en-IE" sz="1200" b="1" dirty="0">
              <a:solidFill>
                <a:schemeClr val="accent2"/>
              </a:solidFill>
              <a:latin typeface="Consolas" panose="020B0609020204030204" pitchFamily="49" charset="0"/>
            </a:endParaRPr>
          </a:p>
          <a:p>
            <a:pPr marL="465138" lvl="1" indent="-285750">
              <a:buFont typeface="+mj-lt"/>
              <a:buAutoNum type="arabicPeriod"/>
            </a:pPr>
            <a:r>
              <a:rPr lang="en-US" sz="1200" b="1" dirty="0">
                <a:solidFill>
                  <a:schemeClr val="accent2"/>
                </a:solidFill>
                <a:latin typeface="Consolas" panose="020B0609020204030204" pitchFamily="49" charset="0"/>
              </a:rPr>
              <a:t>(ind. engineer)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the Manufacture class</a:t>
            </a:r>
          </a:p>
          <a:p>
            <a:pPr marL="465138" lvl="1" indent="-285750">
              <a:buFont typeface="+mj-lt"/>
              <a:buAutoNum type="arabicPeriod"/>
            </a:pPr>
            <a:r>
              <a:rPr lang="en-US" sz="1200" b="1" dirty="0">
                <a:solidFill>
                  <a:schemeClr val="accent2"/>
                </a:solidFill>
                <a:latin typeface="Consolas" panose="020B0609020204030204" pitchFamily="49" charset="0"/>
              </a:rPr>
              <a:t>(ind. engineer)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the name property for the Manufacture class</a:t>
            </a:r>
          </a:p>
          <a:p>
            <a:pPr marL="465138" lvl="1" indent="-285750">
              <a:buFont typeface="+mj-lt"/>
              <a:buAutoNum type="arabicPeriod"/>
            </a:pPr>
            <a:r>
              <a:rPr lang="en-US" sz="1200" b="1" dirty="0">
                <a:solidFill>
                  <a:schemeClr val="accent2"/>
                </a:solidFill>
                <a:latin typeface="Consolas" panose="020B0609020204030204" pitchFamily="49" charset="0"/>
              </a:rPr>
              <a:t>(admin) </a:t>
            </a:r>
            <a:r>
              <a:rPr lang="en-US" sz="1200" b="1" dirty="0">
                <a:solidFill>
                  <a:schemeClr val="accent1"/>
                </a:solidFill>
                <a:latin typeface="Consolas" panose="020B0609020204030204" pitchFamily="49" charset="0"/>
              </a:rPr>
              <a:t>Update</a:t>
            </a:r>
            <a:r>
              <a:rPr lang="en-US" sz="1200" b="1" dirty="0">
                <a:solidFill>
                  <a:schemeClr val="accent2"/>
                </a:solidFill>
                <a:latin typeface="Consolas" panose="020B0609020204030204" pitchFamily="49" charset="0"/>
              </a:rPr>
              <a:t> property…</a:t>
            </a:r>
          </a:p>
          <a:p>
            <a:pPr marL="465138" lvl="1" indent="-285750">
              <a:buFont typeface="+mj-lt"/>
              <a:buAutoNum type="arabicPeriod"/>
            </a:pPr>
            <a:r>
              <a:rPr lang="en-US" sz="1200" b="1" dirty="0">
                <a:solidFill>
                  <a:schemeClr val="accent2"/>
                </a:solidFill>
                <a:latin typeface="Consolas" panose="020B0609020204030204" pitchFamily="49" charset="0"/>
              </a:rPr>
              <a:t>…</a:t>
            </a:r>
          </a:p>
        </p:txBody>
      </p:sp>
      <p:sp>
        <p:nvSpPr>
          <p:cNvPr id="10" name="Content Placeholder 18">
            <a:extLst>
              <a:ext uri="{FF2B5EF4-FFF2-40B4-BE49-F238E27FC236}">
                <a16:creationId xmlns:a16="http://schemas.microsoft.com/office/drawing/2014/main" id="{7A4B7D31-007B-511C-3D36-A927CFFE1AD7}"/>
              </a:ext>
            </a:extLst>
          </p:cNvPr>
          <p:cNvSpPr>
            <a:spLocks noGrp="1"/>
          </p:cNvSpPr>
          <p:nvPr>
            <p:ph sz="quarter" idx="15"/>
          </p:nvPr>
        </p:nvSpPr>
        <p:spPr>
          <a:xfrm>
            <a:off x="360000" y="1059656"/>
            <a:ext cx="7847829" cy="974096"/>
          </a:xfrm>
        </p:spPr>
        <p:txBody>
          <a:bodyPr/>
          <a:lstStyle/>
          <a:p>
            <a:pPr marL="465138" lvl="1" indent="-285750"/>
            <a:r>
              <a:rPr lang="en-US" sz="1200" b="1" dirty="0"/>
              <a:t>Modeling platforms</a:t>
            </a:r>
            <a:r>
              <a:rPr lang="en-US" sz="1200" dirty="0"/>
              <a:t>: </a:t>
            </a:r>
            <a:r>
              <a:rPr lang="en-US" sz="1200" dirty="0">
                <a:solidFill>
                  <a:schemeClr val="accent1"/>
                </a:solidFill>
              </a:rPr>
              <a:t>BESSER</a:t>
            </a:r>
            <a:r>
              <a:rPr lang="en-US" sz="1200" dirty="0"/>
              <a:t> and </a:t>
            </a:r>
            <a:r>
              <a:rPr lang="en-US" sz="1200" dirty="0" err="1">
                <a:solidFill>
                  <a:schemeClr val="accent1"/>
                </a:solidFill>
              </a:rPr>
              <a:t>PyEcore</a:t>
            </a:r>
            <a:endParaRPr lang="en-US" sz="1200" dirty="0">
              <a:solidFill>
                <a:schemeClr val="accent1"/>
              </a:solidFill>
            </a:endParaRPr>
          </a:p>
          <a:p>
            <a:pPr marL="465138" lvl="1" indent="-285750"/>
            <a:r>
              <a:rPr lang="en-US" sz="1200" b="1" dirty="0"/>
              <a:t>Modeling scenario: </a:t>
            </a:r>
            <a:r>
              <a:rPr lang="en-US" sz="1200" dirty="0"/>
              <a:t>Digital Product Passport (DPP)</a:t>
            </a:r>
          </a:p>
          <a:p>
            <a:pPr marL="465138" lvl="1" indent="-285750"/>
            <a:r>
              <a:rPr lang="en-US" sz="1200" b="1" dirty="0"/>
              <a:t>Activities:</a:t>
            </a:r>
            <a:r>
              <a:rPr lang="en-US" sz="1200" dirty="0"/>
              <a:t> 50 modeling activities across 3 actors (Admin, Material Scientist, Industrial Engineer)</a:t>
            </a:r>
          </a:p>
        </p:txBody>
      </p:sp>
    </p:spTree>
    <p:extLst>
      <p:ext uri="{BB962C8B-B14F-4D97-AF65-F5344CB8AC3E}">
        <p14:creationId xmlns:p14="http://schemas.microsoft.com/office/powerpoint/2010/main" val="720485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5A372-6B5A-FBAE-C112-2194E2EDF1EE}"/>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D67E515E-D84E-CC50-7AF6-2CC5429DFB50}"/>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04126441-E84D-86E9-FDFF-10EC82038BD8}"/>
              </a:ext>
            </a:extLst>
          </p:cNvPr>
          <p:cNvSpPr>
            <a:spLocks noGrp="1"/>
          </p:cNvSpPr>
          <p:nvPr>
            <p:ph type="sldNum" sz="quarter" idx="4"/>
          </p:nvPr>
        </p:nvSpPr>
        <p:spPr/>
        <p:txBody>
          <a:bodyPr/>
          <a:lstStyle/>
          <a:p>
            <a:fld id="{F4669F32-90E1-ED4F-B6D9-07697D6A4E9E}" type="slidenum">
              <a:rPr lang="en-GB" smtClean="0"/>
              <a:pPr/>
              <a:t>2</a:t>
            </a:fld>
            <a:endParaRPr lang="en-GB"/>
          </a:p>
        </p:txBody>
      </p:sp>
      <p:sp>
        <p:nvSpPr>
          <p:cNvPr id="2" name="Title 1">
            <a:extLst>
              <a:ext uri="{FF2B5EF4-FFF2-40B4-BE49-F238E27FC236}">
                <a16:creationId xmlns:a16="http://schemas.microsoft.com/office/drawing/2014/main" id="{636E603D-7534-8AE6-0A10-4100FFCA6E4C}"/>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Collaborative </a:t>
            </a:r>
            <a:r>
              <a:rPr lang="en-GB" altLang="en-US" sz="2800" dirty="0" err="1"/>
              <a:t>modeling</a:t>
            </a:r>
            <a:endParaRPr lang="en-GB" altLang="en-US" sz="2800" dirty="0"/>
          </a:p>
        </p:txBody>
      </p:sp>
      <p:sp>
        <p:nvSpPr>
          <p:cNvPr id="6" name="Content Placeholder 5">
            <a:extLst>
              <a:ext uri="{FF2B5EF4-FFF2-40B4-BE49-F238E27FC236}">
                <a16:creationId xmlns:a16="http://schemas.microsoft.com/office/drawing/2014/main" id="{1431A072-CA53-F68F-89F4-136FE0C92035}"/>
              </a:ext>
            </a:extLst>
          </p:cNvPr>
          <p:cNvSpPr>
            <a:spLocks noGrp="1"/>
          </p:cNvSpPr>
          <p:nvPr>
            <p:ph sz="quarter" idx="15"/>
          </p:nvPr>
        </p:nvSpPr>
        <p:spPr>
          <a:xfrm>
            <a:off x="360001" y="1410891"/>
            <a:ext cx="7921850" cy="3024250"/>
          </a:xfrm>
        </p:spPr>
        <p:txBody>
          <a:bodyPr/>
          <a:lstStyle/>
          <a:p>
            <a:pPr marL="285750" indent="-285750">
              <a:buFont typeface="Arial" panose="020B0604020202020204" pitchFamily="34" charset="0"/>
              <a:buChar char="•"/>
            </a:pPr>
            <a:r>
              <a:rPr lang="en-US" dirty="0">
                <a:solidFill>
                  <a:schemeClr val="tx2"/>
                </a:solidFill>
              </a:rPr>
              <a:t>Involves users from different disciplines</a:t>
            </a:r>
          </a:p>
          <a:p>
            <a:pPr marL="285750" indent="-285750">
              <a:buFont typeface="Arial" panose="020B0604020202020204" pitchFamily="34" charset="0"/>
              <a:buChar char="•"/>
            </a:pPr>
            <a:r>
              <a:rPr lang="en-US" dirty="0">
                <a:solidFill>
                  <a:schemeClr val="tx2"/>
                </a:solidFill>
              </a:rPr>
              <a:t>Each works with their preferred tools or platforms</a:t>
            </a:r>
          </a:p>
          <a:p>
            <a:pPr marL="285750" indent="-285750">
              <a:buFont typeface="Arial" panose="020B0604020202020204" pitchFamily="34" charset="0"/>
              <a:buChar char="•"/>
            </a:pPr>
            <a:r>
              <a:rPr lang="en-US" dirty="0">
                <a:solidFill>
                  <a:schemeClr val="tx2"/>
                </a:solidFill>
              </a:rPr>
              <a:t>Together they build and evolve a shared model</a:t>
            </a:r>
            <a:endParaRPr lang="en-IE" dirty="0">
              <a:solidFill>
                <a:schemeClr val="tx2"/>
              </a:solidFill>
            </a:endParaRPr>
          </a:p>
        </p:txBody>
      </p:sp>
      <p:pic>
        <p:nvPicPr>
          <p:cNvPr id="8" name="Picture 7" descr="A group of people sitting at a table with laptops&#10;&#10;AI-generated content may be incorrect.">
            <a:extLst>
              <a:ext uri="{FF2B5EF4-FFF2-40B4-BE49-F238E27FC236}">
                <a16:creationId xmlns:a16="http://schemas.microsoft.com/office/drawing/2014/main" id="{C82E864A-47B3-7DD7-6879-9923E3F6568A}"/>
              </a:ext>
            </a:extLst>
          </p:cNvPr>
          <p:cNvPicPr>
            <a:picLocks noChangeAspect="1"/>
          </p:cNvPicPr>
          <p:nvPr/>
        </p:nvPicPr>
        <p:blipFill>
          <a:blip r:embed="rId3"/>
          <a:srcRect t="17427"/>
          <a:stretch>
            <a:fillRect/>
          </a:stretch>
        </p:blipFill>
        <p:spPr>
          <a:xfrm>
            <a:off x="2685222" y="2789985"/>
            <a:ext cx="3773555" cy="2077289"/>
          </a:xfrm>
          <a:prstGeom prst="rect">
            <a:avLst/>
          </a:prstGeom>
        </p:spPr>
      </p:pic>
    </p:spTree>
    <p:extLst>
      <p:ext uri="{BB962C8B-B14F-4D97-AF65-F5344CB8AC3E}">
        <p14:creationId xmlns:p14="http://schemas.microsoft.com/office/powerpoint/2010/main" val="260794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B2E9F-7B54-2FA8-BED4-2FA424BCCB72}"/>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CB8432A-A89E-E773-947D-AB19D0960E5D}"/>
              </a:ext>
            </a:extLst>
          </p:cNvPr>
          <p:cNvSpPr/>
          <p:nvPr/>
        </p:nvSpPr>
        <p:spPr>
          <a:xfrm>
            <a:off x="5636269" y="2121311"/>
            <a:ext cx="2606847" cy="213149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Rectangle 7">
            <a:extLst>
              <a:ext uri="{FF2B5EF4-FFF2-40B4-BE49-F238E27FC236}">
                <a16:creationId xmlns:a16="http://schemas.microsoft.com/office/drawing/2014/main" id="{4EA94B9A-F18A-320E-4712-CBE5C50B3A6C}"/>
              </a:ext>
            </a:extLst>
          </p:cNvPr>
          <p:cNvSpPr/>
          <p:nvPr/>
        </p:nvSpPr>
        <p:spPr>
          <a:xfrm>
            <a:off x="5490624" y="2270700"/>
            <a:ext cx="2606847" cy="213149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 name="Title 1">
            <a:extLst>
              <a:ext uri="{FF2B5EF4-FFF2-40B4-BE49-F238E27FC236}">
                <a16:creationId xmlns:a16="http://schemas.microsoft.com/office/drawing/2014/main" id="{EE822FF1-38E7-C103-A435-1D05EB6896B0}"/>
              </a:ext>
            </a:extLst>
          </p:cNvPr>
          <p:cNvSpPr>
            <a:spLocks noGrp="1"/>
          </p:cNvSpPr>
          <p:nvPr>
            <p:ph type="title"/>
          </p:nvPr>
        </p:nvSpPr>
        <p:spPr/>
        <p:txBody>
          <a:bodyPr/>
          <a:lstStyle/>
          <a:p>
            <a:r>
              <a:rPr lang="en-US" noProof="0" dirty="0"/>
              <a:t>Validation- experiment 1</a:t>
            </a:r>
          </a:p>
        </p:txBody>
      </p:sp>
      <p:sp>
        <p:nvSpPr>
          <p:cNvPr id="5" name="Footer Placeholder 4">
            <a:extLst>
              <a:ext uri="{FF2B5EF4-FFF2-40B4-BE49-F238E27FC236}">
                <a16:creationId xmlns:a16="http://schemas.microsoft.com/office/drawing/2014/main" id="{3FFC3795-1CC6-111B-E7B4-7FF2D0C69DF5}"/>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35C8F5F6-2741-9099-4570-EE9807B31FD1}"/>
              </a:ext>
            </a:extLst>
          </p:cNvPr>
          <p:cNvSpPr>
            <a:spLocks noGrp="1"/>
          </p:cNvSpPr>
          <p:nvPr>
            <p:ph type="sldNum" sz="quarter" idx="4"/>
          </p:nvPr>
        </p:nvSpPr>
        <p:spPr/>
        <p:txBody>
          <a:bodyPr/>
          <a:lstStyle/>
          <a:p>
            <a:fld id="{F4669F32-90E1-ED4F-B6D9-07697D6A4E9E}" type="slidenum">
              <a:rPr lang="en-GB" smtClean="0"/>
              <a:pPr/>
              <a:t>20</a:t>
            </a:fld>
            <a:endParaRPr lang="en-GB"/>
          </a:p>
        </p:txBody>
      </p:sp>
      <p:sp>
        <p:nvSpPr>
          <p:cNvPr id="4" name="Rectangle 3">
            <a:extLst>
              <a:ext uri="{FF2B5EF4-FFF2-40B4-BE49-F238E27FC236}">
                <a16:creationId xmlns:a16="http://schemas.microsoft.com/office/drawing/2014/main" id="{8A7BBBB9-0086-33AD-9919-8D16079E539B}"/>
              </a:ext>
            </a:extLst>
          </p:cNvPr>
          <p:cNvSpPr/>
          <p:nvPr/>
        </p:nvSpPr>
        <p:spPr>
          <a:xfrm>
            <a:off x="764347" y="2270700"/>
            <a:ext cx="3807652" cy="23596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Content Placeholder 18">
            <a:extLst>
              <a:ext uri="{FF2B5EF4-FFF2-40B4-BE49-F238E27FC236}">
                <a16:creationId xmlns:a16="http://schemas.microsoft.com/office/drawing/2014/main" id="{88B673FF-2BAC-6078-6669-6EE5B640DE6A}"/>
              </a:ext>
            </a:extLst>
          </p:cNvPr>
          <p:cNvSpPr>
            <a:spLocks noGrp="1"/>
          </p:cNvSpPr>
          <p:nvPr>
            <p:ph sz="quarter" idx="15"/>
          </p:nvPr>
        </p:nvSpPr>
        <p:spPr>
          <a:xfrm>
            <a:off x="360000" y="1059656"/>
            <a:ext cx="7847829" cy="974096"/>
          </a:xfrm>
        </p:spPr>
        <p:txBody>
          <a:bodyPr/>
          <a:lstStyle/>
          <a:p>
            <a:pPr marL="465138" lvl="1" indent="-285750"/>
            <a:r>
              <a:rPr lang="en-US" sz="1200" b="1" dirty="0"/>
              <a:t>Modeling platforms</a:t>
            </a:r>
            <a:r>
              <a:rPr lang="en-US" sz="1200" dirty="0"/>
              <a:t>: </a:t>
            </a:r>
            <a:r>
              <a:rPr lang="en-US" sz="1200" dirty="0">
                <a:solidFill>
                  <a:schemeClr val="accent1"/>
                </a:solidFill>
              </a:rPr>
              <a:t>BESSER</a:t>
            </a:r>
            <a:r>
              <a:rPr lang="en-US" sz="1200" dirty="0"/>
              <a:t> and </a:t>
            </a:r>
            <a:r>
              <a:rPr lang="en-US" sz="1200" dirty="0" err="1">
                <a:solidFill>
                  <a:schemeClr val="accent1"/>
                </a:solidFill>
              </a:rPr>
              <a:t>PyEcore</a:t>
            </a:r>
            <a:endParaRPr lang="en-US" sz="1200" dirty="0">
              <a:solidFill>
                <a:schemeClr val="accent1"/>
              </a:solidFill>
            </a:endParaRPr>
          </a:p>
          <a:p>
            <a:pPr marL="465138" lvl="1" indent="-285750"/>
            <a:r>
              <a:rPr lang="en-US" sz="1200" b="1" dirty="0"/>
              <a:t>Modeling scenario: </a:t>
            </a:r>
            <a:r>
              <a:rPr lang="en-US" sz="1200" dirty="0"/>
              <a:t>Digital Product Passport (DPP)</a:t>
            </a:r>
          </a:p>
          <a:p>
            <a:pPr marL="465138" lvl="1" indent="-285750"/>
            <a:r>
              <a:rPr lang="en-US" sz="1200" b="1" dirty="0"/>
              <a:t>Activities:</a:t>
            </a:r>
            <a:r>
              <a:rPr lang="en-US" sz="1200" dirty="0"/>
              <a:t> 50 modeling activities across 3 actors (Admin, Material Scientist, Industrial Engineer)</a:t>
            </a:r>
          </a:p>
          <a:p>
            <a:pPr marL="465138" lvl="1" indent="-285750"/>
            <a:r>
              <a:rPr lang="en-IE" sz="1200" b="1" dirty="0"/>
              <a:t>Sequences:</a:t>
            </a:r>
            <a:r>
              <a:rPr lang="en-IE" sz="1200" dirty="0"/>
              <a:t> 8 distinct activity sequences</a:t>
            </a:r>
            <a:endParaRPr lang="en-US" sz="1200" dirty="0"/>
          </a:p>
        </p:txBody>
      </p:sp>
      <p:sp>
        <p:nvSpPr>
          <p:cNvPr id="3" name="Rectangle 2">
            <a:extLst>
              <a:ext uri="{FF2B5EF4-FFF2-40B4-BE49-F238E27FC236}">
                <a16:creationId xmlns:a16="http://schemas.microsoft.com/office/drawing/2014/main" id="{6EB46B33-367E-A7AA-84CB-1217DF079D64}"/>
              </a:ext>
            </a:extLst>
          </p:cNvPr>
          <p:cNvSpPr/>
          <p:nvPr/>
        </p:nvSpPr>
        <p:spPr>
          <a:xfrm>
            <a:off x="5370505" y="2428547"/>
            <a:ext cx="2606847" cy="213149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1" name="Content Placeholder 18">
            <a:extLst>
              <a:ext uri="{FF2B5EF4-FFF2-40B4-BE49-F238E27FC236}">
                <a16:creationId xmlns:a16="http://schemas.microsoft.com/office/drawing/2014/main" id="{D7BAA3A0-F663-9887-8EDE-20AAF23E3C27}"/>
              </a:ext>
            </a:extLst>
          </p:cNvPr>
          <p:cNvSpPr txBox="1">
            <a:spLocks/>
          </p:cNvSpPr>
          <p:nvPr/>
        </p:nvSpPr>
        <p:spPr>
          <a:xfrm>
            <a:off x="764345" y="2428547"/>
            <a:ext cx="3807651" cy="212637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465138" lvl="1" indent="-285750">
              <a:buFont typeface="+mj-lt"/>
              <a:buAutoNum type="arabicPeriod"/>
            </a:pPr>
            <a:r>
              <a:rPr lang="en-IE" sz="1200" b="1" dirty="0">
                <a:solidFill>
                  <a:schemeClr val="accent2"/>
                </a:solidFill>
                <a:latin typeface="Consolas" panose="020B0609020204030204" pitchFamily="49" charset="0"/>
              </a:rPr>
              <a:t>(admin) </a:t>
            </a:r>
            <a:r>
              <a:rPr lang="en-IE" sz="1200" b="1" dirty="0">
                <a:solidFill>
                  <a:schemeClr val="accent1"/>
                </a:solidFill>
                <a:latin typeface="Consolas" panose="020B0609020204030204" pitchFamily="49" charset="0"/>
              </a:rPr>
              <a:t>Create</a:t>
            </a:r>
            <a:r>
              <a:rPr lang="en-IE" sz="1200" b="1" dirty="0">
                <a:solidFill>
                  <a:schemeClr val="accent2"/>
                </a:solidFill>
                <a:latin typeface="Consolas" panose="020B0609020204030204" pitchFamily="49" charset="0"/>
              </a:rPr>
              <a:t> the DPP domain model</a:t>
            </a:r>
          </a:p>
          <a:p>
            <a:pPr marL="465138" lvl="1" indent="-285750">
              <a:buFont typeface="+mj-lt"/>
              <a:buAutoNum type="arabicPeriod"/>
            </a:pPr>
            <a:r>
              <a:rPr lang="en-IE" sz="1200" b="1" dirty="0">
                <a:solidFill>
                  <a:schemeClr val="accent2"/>
                </a:solidFill>
                <a:latin typeface="Consolas" panose="020B0609020204030204" pitchFamily="49" charset="0"/>
              </a:rPr>
              <a:t>(admin) </a:t>
            </a:r>
            <a:r>
              <a:rPr lang="en-IE" sz="1200" b="1" dirty="0">
                <a:solidFill>
                  <a:schemeClr val="accent1"/>
                </a:solidFill>
                <a:latin typeface="Consolas" panose="020B0609020204030204" pitchFamily="49" charset="0"/>
              </a:rPr>
              <a:t>Create</a:t>
            </a:r>
            <a:r>
              <a:rPr lang="en-IE" sz="1200" b="1" dirty="0">
                <a:solidFill>
                  <a:schemeClr val="accent2"/>
                </a:solidFill>
                <a:latin typeface="Consolas" panose="020B0609020204030204" pitchFamily="49" charset="0"/>
              </a:rPr>
              <a:t> the SupplyChain package</a:t>
            </a:r>
          </a:p>
          <a:p>
            <a:pPr marL="465138" lvl="1" indent="-285750">
              <a:buFont typeface="+mj-lt"/>
              <a:buAutoNum type="arabicPeriod"/>
            </a:pPr>
            <a:r>
              <a:rPr lang="en-IE" sz="1200" b="1" dirty="0">
                <a:solidFill>
                  <a:schemeClr val="accent2"/>
                </a:solidFill>
                <a:latin typeface="Consolas" panose="020B0609020204030204" pitchFamily="49" charset="0"/>
              </a:rPr>
              <a:t>(admin)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grant with writer role</a:t>
            </a:r>
            <a:endParaRPr lang="en-IE" sz="1200" b="1" dirty="0">
              <a:solidFill>
                <a:schemeClr val="accent2"/>
              </a:solidFill>
              <a:latin typeface="Consolas" panose="020B0609020204030204" pitchFamily="49" charset="0"/>
            </a:endParaRPr>
          </a:p>
          <a:p>
            <a:pPr marL="465138" lvl="1" indent="-285750">
              <a:buFont typeface="+mj-lt"/>
              <a:buAutoNum type="arabicPeriod"/>
            </a:pPr>
            <a:r>
              <a:rPr lang="en-US" sz="1200" b="1" dirty="0">
                <a:solidFill>
                  <a:schemeClr val="accent2"/>
                </a:solidFill>
                <a:latin typeface="Consolas" panose="020B0609020204030204" pitchFamily="49" charset="0"/>
              </a:rPr>
              <a:t>(ind. engineer)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the Manufacture class</a:t>
            </a:r>
          </a:p>
          <a:p>
            <a:pPr marL="465138" lvl="1" indent="-285750">
              <a:buFont typeface="+mj-lt"/>
              <a:buAutoNum type="arabicPeriod"/>
            </a:pPr>
            <a:r>
              <a:rPr lang="en-US" sz="1200" b="1" dirty="0">
                <a:solidFill>
                  <a:schemeClr val="accent2"/>
                </a:solidFill>
                <a:latin typeface="Consolas" panose="020B0609020204030204" pitchFamily="49" charset="0"/>
              </a:rPr>
              <a:t>(ind. engineer) </a:t>
            </a:r>
            <a:r>
              <a:rPr lang="en-US" sz="1200" b="1" dirty="0">
                <a:solidFill>
                  <a:schemeClr val="accent1"/>
                </a:solidFill>
                <a:latin typeface="Consolas" panose="020B0609020204030204" pitchFamily="49" charset="0"/>
              </a:rPr>
              <a:t>Create</a:t>
            </a:r>
            <a:r>
              <a:rPr lang="en-US" sz="1200" b="1" dirty="0">
                <a:solidFill>
                  <a:schemeClr val="accent2"/>
                </a:solidFill>
                <a:latin typeface="Consolas" panose="020B0609020204030204" pitchFamily="49" charset="0"/>
              </a:rPr>
              <a:t> the name property for the Manufacture class</a:t>
            </a:r>
          </a:p>
          <a:p>
            <a:pPr marL="465138" lvl="1" indent="-285750">
              <a:buFont typeface="+mj-lt"/>
              <a:buAutoNum type="arabicPeriod"/>
            </a:pPr>
            <a:r>
              <a:rPr lang="en-US" sz="1200" b="1" dirty="0">
                <a:solidFill>
                  <a:schemeClr val="accent2"/>
                </a:solidFill>
                <a:latin typeface="Consolas" panose="020B0609020204030204" pitchFamily="49" charset="0"/>
              </a:rPr>
              <a:t>(admin) </a:t>
            </a:r>
            <a:r>
              <a:rPr lang="en-US" sz="1200" b="1" dirty="0">
                <a:solidFill>
                  <a:schemeClr val="accent1"/>
                </a:solidFill>
                <a:latin typeface="Consolas" panose="020B0609020204030204" pitchFamily="49" charset="0"/>
              </a:rPr>
              <a:t>Update</a:t>
            </a:r>
            <a:r>
              <a:rPr lang="en-US" sz="1200" b="1" dirty="0">
                <a:solidFill>
                  <a:schemeClr val="accent2"/>
                </a:solidFill>
                <a:latin typeface="Consolas" panose="020B0609020204030204" pitchFamily="49" charset="0"/>
              </a:rPr>
              <a:t> property…</a:t>
            </a:r>
          </a:p>
          <a:p>
            <a:pPr marL="465138" lvl="1" indent="-285750">
              <a:buFont typeface="+mj-lt"/>
              <a:buAutoNum type="arabicPeriod"/>
            </a:pPr>
            <a:r>
              <a:rPr lang="en-US" sz="1200" b="1" dirty="0">
                <a:solidFill>
                  <a:schemeClr val="accent2"/>
                </a:solidFill>
                <a:latin typeface="Consolas" panose="020B0609020204030204" pitchFamily="49" charset="0"/>
              </a:rPr>
              <a:t>…</a:t>
            </a:r>
          </a:p>
        </p:txBody>
      </p:sp>
      <p:cxnSp>
        <p:nvCxnSpPr>
          <p:cNvPr id="13" name="Connector: Elbow 12">
            <a:extLst>
              <a:ext uri="{FF2B5EF4-FFF2-40B4-BE49-F238E27FC236}">
                <a16:creationId xmlns:a16="http://schemas.microsoft.com/office/drawing/2014/main" id="{8C928947-75C5-130F-05A2-0C743FAD3151}"/>
              </a:ext>
            </a:extLst>
          </p:cNvPr>
          <p:cNvCxnSpPr>
            <a:cxnSpLocks/>
          </p:cNvCxnSpPr>
          <p:nvPr/>
        </p:nvCxnSpPr>
        <p:spPr>
          <a:xfrm>
            <a:off x="4406462" y="2498834"/>
            <a:ext cx="1084159" cy="2155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ADE5DCD-56C1-3ED7-76C6-1BC7C0841133}"/>
              </a:ext>
            </a:extLst>
          </p:cNvPr>
          <p:cNvCxnSpPr>
            <a:cxnSpLocks/>
          </p:cNvCxnSpPr>
          <p:nvPr/>
        </p:nvCxnSpPr>
        <p:spPr>
          <a:xfrm>
            <a:off x="4476468" y="2789839"/>
            <a:ext cx="1014153" cy="463277"/>
          </a:xfrm>
          <a:prstGeom prst="bentConnector3">
            <a:avLst>
              <a:gd name="adj1" fmla="val 663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D3246F7-7110-553B-B7F4-368E3E9C630D}"/>
              </a:ext>
            </a:extLst>
          </p:cNvPr>
          <p:cNvCxnSpPr>
            <a:cxnSpLocks/>
          </p:cNvCxnSpPr>
          <p:nvPr/>
        </p:nvCxnSpPr>
        <p:spPr>
          <a:xfrm flipV="1">
            <a:off x="4464170" y="2981982"/>
            <a:ext cx="1026451" cy="767720"/>
          </a:xfrm>
          <a:prstGeom prst="bentConnector3">
            <a:avLst>
              <a:gd name="adj1" fmla="val 392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6FD4E8B-50E0-F4AA-046C-3189F9FB1C1F}"/>
              </a:ext>
            </a:extLst>
          </p:cNvPr>
          <p:cNvCxnSpPr>
            <a:cxnSpLocks/>
          </p:cNvCxnSpPr>
          <p:nvPr/>
        </p:nvCxnSpPr>
        <p:spPr>
          <a:xfrm>
            <a:off x="4476468" y="3300610"/>
            <a:ext cx="1038013" cy="463581"/>
          </a:xfrm>
          <a:prstGeom prst="bentConnector3">
            <a:avLst>
              <a:gd name="adj1" fmla="val 500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B8F013FD-EAB2-53BE-6835-9E5C5B0C3462}"/>
              </a:ext>
            </a:extLst>
          </p:cNvPr>
          <p:cNvCxnSpPr>
            <a:cxnSpLocks/>
          </p:cNvCxnSpPr>
          <p:nvPr/>
        </p:nvCxnSpPr>
        <p:spPr>
          <a:xfrm flipV="1">
            <a:off x="4438885" y="4015460"/>
            <a:ext cx="1045473" cy="2001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18">
            <a:extLst>
              <a:ext uri="{FF2B5EF4-FFF2-40B4-BE49-F238E27FC236}">
                <a16:creationId xmlns:a16="http://schemas.microsoft.com/office/drawing/2014/main" id="{5387C3CC-F1EC-A811-C787-95161A6F6A20}"/>
              </a:ext>
            </a:extLst>
          </p:cNvPr>
          <p:cNvSpPr txBox="1">
            <a:spLocks/>
          </p:cNvSpPr>
          <p:nvPr/>
        </p:nvSpPr>
        <p:spPr>
          <a:xfrm>
            <a:off x="5400628" y="2635864"/>
            <a:ext cx="3807651" cy="212637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lvl="1" indent="0">
              <a:buNone/>
            </a:pPr>
            <a:r>
              <a:rPr lang="en-IE" sz="1200" b="1" dirty="0">
                <a:solidFill>
                  <a:schemeClr val="accent2"/>
                </a:solidFill>
                <a:latin typeface="Consolas" panose="020B0609020204030204" pitchFamily="49" charset="0"/>
              </a:rPr>
              <a:t>1. ...</a:t>
            </a:r>
          </a:p>
          <a:p>
            <a:pPr lvl="1" indent="0">
              <a:buNone/>
            </a:pPr>
            <a:r>
              <a:rPr lang="en-IE" sz="1200" b="1" dirty="0">
                <a:solidFill>
                  <a:schemeClr val="accent2"/>
                </a:solidFill>
                <a:latin typeface="Consolas" panose="020B0609020204030204" pitchFamily="49" charset="0"/>
              </a:rPr>
              <a:t>5. ...</a:t>
            </a:r>
          </a:p>
          <a:p>
            <a:pPr lvl="1" indent="0">
              <a:buNone/>
            </a:pPr>
            <a:r>
              <a:rPr lang="en-IE" sz="1200" b="1" dirty="0">
                <a:solidFill>
                  <a:schemeClr val="accent2"/>
                </a:solidFill>
                <a:latin typeface="Consolas" panose="020B0609020204030204" pitchFamily="49" charset="0"/>
              </a:rPr>
              <a:t>2. ...</a:t>
            </a:r>
          </a:p>
          <a:p>
            <a:pPr lvl="1" indent="0">
              <a:buNone/>
            </a:pPr>
            <a:r>
              <a:rPr lang="en-IE" sz="1200" b="1" dirty="0">
                <a:solidFill>
                  <a:schemeClr val="accent2"/>
                </a:solidFill>
                <a:latin typeface="Consolas" panose="020B0609020204030204" pitchFamily="49" charset="0"/>
              </a:rPr>
              <a:t>3. ...</a:t>
            </a:r>
          </a:p>
          <a:p>
            <a:pPr lvl="1" indent="0">
              <a:buNone/>
            </a:pPr>
            <a:r>
              <a:rPr lang="en-IE" sz="1200" b="1" dirty="0">
                <a:solidFill>
                  <a:schemeClr val="accent2"/>
                </a:solidFill>
                <a:latin typeface="Consolas" panose="020B0609020204030204" pitchFamily="49" charset="0"/>
              </a:rPr>
              <a:t>4. ... </a:t>
            </a:r>
          </a:p>
          <a:p>
            <a:pPr lvl="1" indent="0">
              <a:buNone/>
            </a:pPr>
            <a:r>
              <a:rPr lang="en-IE" sz="1200" b="1" dirty="0">
                <a:solidFill>
                  <a:schemeClr val="accent2"/>
                </a:solidFill>
                <a:latin typeface="Consolas" panose="020B0609020204030204" pitchFamily="49" charset="0"/>
              </a:rPr>
              <a:t>6. ...</a:t>
            </a:r>
            <a:endParaRPr lang="en-US" sz="1200" b="1" dirty="0">
              <a:solidFill>
                <a:schemeClr val="accent2"/>
              </a:solidFill>
              <a:latin typeface="Consolas" panose="020B0609020204030204" pitchFamily="49" charset="0"/>
            </a:endParaRPr>
          </a:p>
        </p:txBody>
      </p:sp>
      <p:cxnSp>
        <p:nvCxnSpPr>
          <p:cNvPr id="40" name="Connector: Elbow 39">
            <a:extLst>
              <a:ext uri="{FF2B5EF4-FFF2-40B4-BE49-F238E27FC236}">
                <a16:creationId xmlns:a16="http://schemas.microsoft.com/office/drawing/2014/main" id="{3E5B2C74-7D99-EF4E-4C5E-F8EADA8B06E6}"/>
              </a:ext>
            </a:extLst>
          </p:cNvPr>
          <p:cNvCxnSpPr>
            <a:cxnSpLocks/>
          </p:cNvCxnSpPr>
          <p:nvPr/>
        </p:nvCxnSpPr>
        <p:spPr>
          <a:xfrm>
            <a:off x="4470205" y="3068972"/>
            <a:ext cx="1014153" cy="463277"/>
          </a:xfrm>
          <a:prstGeom prst="bentConnector3">
            <a:avLst>
              <a:gd name="adj1" fmla="val 5932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426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5BF82-C9F8-0F5D-123F-8BC731922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B5119-FC55-3D9C-C7B6-BDA90C9E2307}"/>
              </a:ext>
            </a:extLst>
          </p:cNvPr>
          <p:cNvSpPr>
            <a:spLocks noGrp="1"/>
          </p:cNvSpPr>
          <p:nvPr>
            <p:ph type="title"/>
          </p:nvPr>
        </p:nvSpPr>
        <p:spPr/>
        <p:txBody>
          <a:bodyPr/>
          <a:lstStyle/>
          <a:p>
            <a:r>
              <a:rPr lang="en-US" noProof="0" dirty="0"/>
              <a:t>Validation- experiment 1</a:t>
            </a:r>
          </a:p>
        </p:txBody>
      </p:sp>
      <p:sp>
        <p:nvSpPr>
          <p:cNvPr id="5" name="Footer Placeholder 4">
            <a:extLst>
              <a:ext uri="{FF2B5EF4-FFF2-40B4-BE49-F238E27FC236}">
                <a16:creationId xmlns:a16="http://schemas.microsoft.com/office/drawing/2014/main" id="{10F61226-BA87-3613-AE28-75BB9CB191F6}"/>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1034C573-4FBF-307E-5FB0-EB9A1087C30E}"/>
              </a:ext>
            </a:extLst>
          </p:cNvPr>
          <p:cNvSpPr>
            <a:spLocks noGrp="1"/>
          </p:cNvSpPr>
          <p:nvPr>
            <p:ph type="sldNum" sz="quarter" idx="4"/>
          </p:nvPr>
        </p:nvSpPr>
        <p:spPr/>
        <p:txBody>
          <a:bodyPr/>
          <a:lstStyle/>
          <a:p>
            <a:fld id="{F4669F32-90E1-ED4F-B6D9-07697D6A4E9E}" type="slidenum">
              <a:rPr lang="en-GB" smtClean="0"/>
              <a:pPr/>
              <a:t>21</a:t>
            </a:fld>
            <a:endParaRPr lang="en-GB"/>
          </a:p>
        </p:txBody>
      </p:sp>
      <p:pic>
        <p:nvPicPr>
          <p:cNvPr id="19" name="Picture 18" descr="A diagram of a product&#10;&#10;AI-generated content may be incorrect.">
            <a:extLst>
              <a:ext uri="{FF2B5EF4-FFF2-40B4-BE49-F238E27FC236}">
                <a16:creationId xmlns:a16="http://schemas.microsoft.com/office/drawing/2014/main" id="{CAF8E4C8-F026-261C-D86A-E736FE9BDD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5733" y="2033752"/>
            <a:ext cx="5971847" cy="2698816"/>
          </a:xfrm>
          <a:prstGeom prst="rect">
            <a:avLst/>
          </a:prstGeom>
        </p:spPr>
      </p:pic>
      <p:sp>
        <p:nvSpPr>
          <p:cNvPr id="3" name="Content Placeholder 18">
            <a:extLst>
              <a:ext uri="{FF2B5EF4-FFF2-40B4-BE49-F238E27FC236}">
                <a16:creationId xmlns:a16="http://schemas.microsoft.com/office/drawing/2014/main" id="{495D081E-4995-D04B-55FB-AE60A66CC360}"/>
              </a:ext>
            </a:extLst>
          </p:cNvPr>
          <p:cNvSpPr txBox="1">
            <a:spLocks/>
          </p:cNvSpPr>
          <p:nvPr/>
        </p:nvSpPr>
        <p:spPr>
          <a:xfrm>
            <a:off x="360000" y="1059656"/>
            <a:ext cx="7847829" cy="974096"/>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465138" lvl="1" indent="-285750"/>
            <a:r>
              <a:rPr lang="en-US" sz="1200" b="1"/>
              <a:t>Modeling platforms</a:t>
            </a:r>
            <a:r>
              <a:rPr lang="en-US" sz="1200"/>
              <a:t>: </a:t>
            </a:r>
            <a:r>
              <a:rPr lang="en-US" sz="1200">
                <a:solidFill>
                  <a:schemeClr val="accent1"/>
                </a:solidFill>
              </a:rPr>
              <a:t>BESSER</a:t>
            </a:r>
            <a:r>
              <a:rPr lang="en-US" sz="1200"/>
              <a:t> and </a:t>
            </a:r>
            <a:r>
              <a:rPr lang="en-US" sz="1200">
                <a:solidFill>
                  <a:schemeClr val="accent1"/>
                </a:solidFill>
              </a:rPr>
              <a:t>PyEcore</a:t>
            </a:r>
          </a:p>
          <a:p>
            <a:pPr marL="465138" lvl="1" indent="-285750"/>
            <a:r>
              <a:rPr lang="en-US" sz="1200" b="1"/>
              <a:t>Modeling scenario: </a:t>
            </a:r>
            <a:r>
              <a:rPr lang="en-US" sz="1200"/>
              <a:t>Digital Product Passport (DPP)</a:t>
            </a:r>
          </a:p>
          <a:p>
            <a:pPr marL="465138" lvl="1" indent="-285750"/>
            <a:r>
              <a:rPr lang="en-US" sz="1200" b="1"/>
              <a:t>Activities:</a:t>
            </a:r>
            <a:r>
              <a:rPr lang="en-US" sz="1200"/>
              <a:t> 50 modeling activities across 3 actors (Admin, Material Scientist, Industrial Engineer)</a:t>
            </a:r>
          </a:p>
          <a:p>
            <a:pPr marL="465138" lvl="1" indent="-285750"/>
            <a:r>
              <a:rPr lang="en-IE" sz="1200" b="1"/>
              <a:t>Sequences:</a:t>
            </a:r>
            <a:r>
              <a:rPr lang="en-IE" sz="1200"/>
              <a:t> 8 distinct activity sequences</a:t>
            </a:r>
            <a:endParaRPr lang="en-US" sz="1200" dirty="0"/>
          </a:p>
        </p:txBody>
      </p:sp>
    </p:spTree>
    <p:extLst>
      <p:ext uri="{BB962C8B-B14F-4D97-AF65-F5344CB8AC3E}">
        <p14:creationId xmlns:p14="http://schemas.microsoft.com/office/powerpoint/2010/main" val="1614041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B4A8-39BE-25CF-CEAB-B657B42DE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994E1-1E51-5B6D-E29E-4388829471CB}"/>
              </a:ext>
            </a:extLst>
          </p:cNvPr>
          <p:cNvSpPr>
            <a:spLocks noGrp="1"/>
          </p:cNvSpPr>
          <p:nvPr>
            <p:ph type="title"/>
          </p:nvPr>
        </p:nvSpPr>
        <p:spPr/>
        <p:txBody>
          <a:bodyPr/>
          <a:lstStyle/>
          <a:p>
            <a:r>
              <a:rPr lang="en-US" noProof="0" dirty="0"/>
              <a:t>Validation- experiment 2</a:t>
            </a:r>
          </a:p>
        </p:txBody>
      </p:sp>
      <p:sp>
        <p:nvSpPr>
          <p:cNvPr id="5" name="Footer Placeholder 4">
            <a:extLst>
              <a:ext uri="{FF2B5EF4-FFF2-40B4-BE49-F238E27FC236}">
                <a16:creationId xmlns:a16="http://schemas.microsoft.com/office/drawing/2014/main" id="{A89426EB-2299-9C95-289A-141F262D45F1}"/>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EEE73D0A-0559-C9D3-885F-3E92CC9947E3}"/>
              </a:ext>
            </a:extLst>
          </p:cNvPr>
          <p:cNvSpPr>
            <a:spLocks noGrp="1"/>
          </p:cNvSpPr>
          <p:nvPr>
            <p:ph type="sldNum" sz="quarter" idx="4"/>
          </p:nvPr>
        </p:nvSpPr>
        <p:spPr/>
        <p:txBody>
          <a:bodyPr/>
          <a:lstStyle/>
          <a:p>
            <a:fld id="{F4669F32-90E1-ED4F-B6D9-07697D6A4E9E}" type="slidenum">
              <a:rPr lang="en-GB" smtClean="0"/>
              <a:pPr/>
              <a:t>22</a:t>
            </a:fld>
            <a:endParaRPr lang="en-GB"/>
          </a:p>
        </p:txBody>
      </p:sp>
      <p:sp>
        <p:nvSpPr>
          <p:cNvPr id="17" name="Content Placeholder 18">
            <a:extLst>
              <a:ext uri="{FF2B5EF4-FFF2-40B4-BE49-F238E27FC236}">
                <a16:creationId xmlns:a16="http://schemas.microsoft.com/office/drawing/2014/main" id="{E085C39D-8A74-6FB7-C299-927D4F6F8D68}"/>
              </a:ext>
            </a:extLst>
          </p:cNvPr>
          <p:cNvSpPr>
            <a:spLocks noGrp="1"/>
          </p:cNvSpPr>
          <p:nvPr>
            <p:ph sz="quarter" idx="15"/>
          </p:nvPr>
        </p:nvSpPr>
        <p:spPr>
          <a:xfrm>
            <a:off x="360000" y="1059655"/>
            <a:ext cx="7847829" cy="3617119"/>
          </a:xfrm>
        </p:spPr>
        <p:txBody>
          <a:bodyPr/>
          <a:lstStyle/>
          <a:p>
            <a:pPr marL="465138" lvl="1" indent="-285750"/>
            <a:r>
              <a:rPr lang="en-US" sz="1200" b="1" dirty="0"/>
              <a:t>Modeling platforms</a:t>
            </a:r>
            <a:r>
              <a:rPr lang="en-US" sz="1200" dirty="0"/>
              <a:t>: </a:t>
            </a:r>
            <a:r>
              <a:rPr lang="en-US" sz="1200" dirty="0">
                <a:solidFill>
                  <a:schemeClr val="accent1"/>
                </a:solidFill>
              </a:rPr>
              <a:t>BESSER</a:t>
            </a:r>
            <a:r>
              <a:rPr lang="en-US" sz="1200" dirty="0"/>
              <a:t> and </a:t>
            </a:r>
            <a:r>
              <a:rPr lang="en-US" sz="1200" dirty="0" err="1">
                <a:solidFill>
                  <a:schemeClr val="accent1"/>
                </a:solidFill>
              </a:rPr>
              <a:t>PyEcore</a:t>
            </a:r>
            <a:endParaRPr lang="en-US" sz="1200" dirty="0">
              <a:solidFill>
                <a:schemeClr val="accent1"/>
              </a:solidFill>
            </a:endParaRPr>
          </a:p>
          <a:p>
            <a:pPr marL="465138" lvl="1" indent="-285750"/>
            <a:r>
              <a:rPr lang="en-US" sz="1200" b="1" dirty="0"/>
              <a:t>Activities:</a:t>
            </a:r>
            <a:r>
              <a:rPr lang="en-US" sz="1200" dirty="0"/>
              <a:t>  gradually increase the number of modeling activities and users</a:t>
            </a:r>
          </a:p>
        </p:txBody>
      </p:sp>
      <p:pic>
        <p:nvPicPr>
          <p:cNvPr id="4" name="Picture 3" descr="A graph of activities per second&#10;&#10;AI-generated content may be incorrect.">
            <a:extLst>
              <a:ext uri="{FF2B5EF4-FFF2-40B4-BE49-F238E27FC236}">
                <a16:creationId xmlns:a16="http://schemas.microsoft.com/office/drawing/2014/main" id="{1BEAE800-AF1B-3159-39C5-16FFFD4B84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744" y="1814165"/>
            <a:ext cx="4430531" cy="2663146"/>
          </a:xfrm>
          <a:prstGeom prst="rect">
            <a:avLst/>
          </a:prstGeom>
        </p:spPr>
      </p:pic>
    </p:spTree>
    <p:extLst>
      <p:ext uri="{BB962C8B-B14F-4D97-AF65-F5344CB8AC3E}">
        <p14:creationId xmlns:p14="http://schemas.microsoft.com/office/powerpoint/2010/main" val="346316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0E26B-5EDC-906E-CD6C-354983023F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7231B-F340-5819-07EC-18BC5C5AF31C}"/>
              </a:ext>
            </a:extLst>
          </p:cNvPr>
          <p:cNvSpPr>
            <a:spLocks noGrp="1"/>
          </p:cNvSpPr>
          <p:nvPr>
            <p:ph type="title"/>
          </p:nvPr>
        </p:nvSpPr>
        <p:spPr/>
        <p:txBody>
          <a:bodyPr/>
          <a:lstStyle/>
          <a:p>
            <a:r>
              <a:rPr lang="en-US" noProof="0" dirty="0"/>
              <a:t>Validation- experiment 2</a:t>
            </a:r>
          </a:p>
        </p:txBody>
      </p:sp>
      <p:sp>
        <p:nvSpPr>
          <p:cNvPr id="5" name="Footer Placeholder 4">
            <a:extLst>
              <a:ext uri="{FF2B5EF4-FFF2-40B4-BE49-F238E27FC236}">
                <a16:creationId xmlns:a16="http://schemas.microsoft.com/office/drawing/2014/main" id="{20E39571-E35B-0631-B2F4-35153E1012CF}"/>
              </a:ext>
            </a:extLst>
          </p:cNvPr>
          <p:cNvSpPr>
            <a:spLocks noGrp="1"/>
          </p:cNvSpPr>
          <p:nvPr>
            <p:ph type="ftr" sz="quarter" idx="3"/>
          </p:nvPr>
        </p:nvSpPr>
        <p:spPr/>
        <p:txBody>
          <a:bodyPr/>
          <a:lstStyle/>
          <a:p>
            <a:endParaRPr lang="en-GB"/>
          </a:p>
        </p:txBody>
      </p:sp>
      <p:sp>
        <p:nvSpPr>
          <p:cNvPr id="6" name="Slide Number Placeholder 5">
            <a:extLst>
              <a:ext uri="{FF2B5EF4-FFF2-40B4-BE49-F238E27FC236}">
                <a16:creationId xmlns:a16="http://schemas.microsoft.com/office/drawing/2014/main" id="{ADA82AD0-F58E-9F2C-BE51-D1749E80C0FA}"/>
              </a:ext>
            </a:extLst>
          </p:cNvPr>
          <p:cNvSpPr>
            <a:spLocks noGrp="1"/>
          </p:cNvSpPr>
          <p:nvPr>
            <p:ph type="sldNum" sz="quarter" idx="4"/>
          </p:nvPr>
        </p:nvSpPr>
        <p:spPr/>
        <p:txBody>
          <a:bodyPr/>
          <a:lstStyle/>
          <a:p>
            <a:fld id="{F4669F32-90E1-ED4F-B6D9-07697D6A4E9E}" type="slidenum">
              <a:rPr lang="en-GB" smtClean="0"/>
              <a:pPr/>
              <a:t>23</a:t>
            </a:fld>
            <a:endParaRPr lang="en-GB"/>
          </a:p>
        </p:txBody>
      </p:sp>
      <p:sp>
        <p:nvSpPr>
          <p:cNvPr id="17" name="Content Placeholder 18">
            <a:extLst>
              <a:ext uri="{FF2B5EF4-FFF2-40B4-BE49-F238E27FC236}">
                <a16:creationId xmlns:a16="http://schemas.microsoft.com/office/drawing/2014/main" id="{8ABB86B3-FD07-07BC-0BB3-9737812FB14F}"/>
              </a:ext>
            </a:extLst>
          </p:cNvPr>
          <p:cNvSpPr>
            <a:spLocks noGrp="1"/>
          </p:cNvSpPr>
          <p:nvPr>
            <p:ph sz="quarter" idx="15"/>
          </p:nvPr>
        </p:nvSpPr>
        <p:spPr>
          <a:xfrm>
            <a:off x="360000" y="1059655"/>
            <a:ext cx="7847829" cy="3617119"/>
          </a:xfrm>
        </p:spPr>
        <p:txBody>
          <a:bodyPr/>
          <a:lstStyle/>
          <a:p>
            <a:pPr marL="465138" lvl="1" indent="-285750"/>
            <a:r>
              <a:rPr lang="en-US" sz="1200" b="1" dirty="0"/>
              <a:t>Modeling platforms</a:t>
            </a:r>
            <a:r>
              <a:rPr lang="en-US" sz="1200" dirty="0"/>
              <a:t>: </a:t>
            </a:r>
            <a:r>
              <a:rPr lang="en-US" sz="1200" dirty="0">
                <a:solidFill>
                  <a:schemeClr val="accent1"/>
                </a:solidFill>
              </a:rPr>
              <a:t>BESSER</a:t>
            </a:r>
            <a:r>
              <a:rPr lang="en-US" sz="1200" dirty="0"/>
              <a:t> and </a:t>
            </a:r>
            <a:r>
              <a:rPr lang="en-US" sz="1200" dirty="0" err="1">
                <a:solidFill>
                  <a:schemeClr val="accent1"/>
                </a:solidFill>
              </a:rPr>
              <a:t>PyEcore</a:t>
            </a:r>
            <a:endParaRPr lang="en-US" sz="1200" dirty="0">
              <a:solidFill>
                <a:schemeClr val="accent1"/>
              </a:solidFill>
            </a:endParaRPr>
          </a:p>
          <a:p>
            <a:pPr marL="465138" lvl="1" indent="-285750"/>
            <a:r>
              <a:rPr lang="en-US" sz="1200" b="1" dirty="0"/>
              <a:t>Activities:</a:t>
            </a:r>
            <a:r>
              <a:rPr lang="en-US" sz="1200" dirty="0"/>
              <a:t>  gradually increase the number of modeling activities and users</a:t>
            </a:r>
          </a:p>
        </p:txBody>
      </p:sp>
      <p:pic>
        <p:nvPicPr>
          <p:cNvPr id="4" name="Picture 3" descr="A graph of activities per second&#10;&#10;AI-generated content may be incorrect.">
            <a:extLst>
              <a:ext uri="{FF2B5EF4-FFF2-40B4-BE49-F238E27FC236}">
                <a16:creationId xmlns:a16="http://schemas.microsoft.com/office/drawing/2014/main" id="{E4F05671-8443-E8AF-E6ED-A72DCA7187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744" y="1814165"/>
            <a:ext cx="4430531" cy="2663146"/>
          </a:xfrm>
          <a:prstGeom prst="rect">
            <a:avLst/>
          </a:prstGeom>
        </p:spPr>
      </p:pic>
      <p:cxnSp>
        <p:nvCxnSpPr>
          <p:cNvPr id="8" name="Straight Connector 7">
            <a:extLst>
              <a:ext uri="{FF2B5EF4-FFF2-40B4-BE49-F238E27FC236}">
                <a16:creationId xmlns:a16="http://schemas.microsoft.com/office/drawing/2014/main" id="{3CDED690-BFDC-FC0C-ED01-182537B72693}"/>
              </a:ext>
            </a:extLst>
          </p:cNvPr>
          <p:cNvCxnSpPr/>
          <p:nvPr/>
        </p:nvCxnSpPr>
        <p:spPr>
          <a:xfrm flipV="1">
            <a:off x="4707227" y="1938270"/>
            <a:ext cx="0" cy="198334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3DB2A9A-298C-91D8-55CD-9189205D7E8D}"/>
              </a:ext>
            </a:extLst>
          </p:cNvPr>
          <p:cNvSpPr/>
          <p:nvPr/>
        </p:nvSpPr>
        <p:spPr>
          <a:xfrm>
            <a:off x="4675030" y="2149445"/>
            <a:ext cx="64394" cy="79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Oval 9">
            <a:extLst>
              <a:ext uri="{FF2B5EF4-FFF2-40B4-BE49-F238E27FC236}">
                <a16:creationId xmlns:a16="http://schemas.microsoft.com/office/drawing/2014/main" id="{8F735207-5F14-0241-94A3-8CE3C426FC5A}"/>
              </a:ext>
            </a:extLst>
          </p:cNvPr>
          <p:cNvSpPr/>
          <p:nvPr/>
        </p:nvSpPr>
        <p:spPr>
          <a:xfrm>
            <a:off x="4675030" y="2804425"/>
            <a:ext cx="64394" cy="7902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 name="Content Placeholder 18">
            <a:extLst>
              <a:ext uri="{FF2B5EF4-FFF2-40B4-BE49-F238E27FC236}">
                <a16:creationId xmlns:a16="http://schemas.microsoft.com/office/drawing/2014/main" id="{CB334AF1-5DB3-1CFE-7DCF-F0EBC9CA29C0}"/>
              </a:ext>
            </a:extLst>
          </p:cNvPr>
          <p:cNvSpPr txBox="1">
            <a:spLocks/>
          </p:cNvSpPr>
          <p:nvPr/>
        </p:nvSpPr>
        <p:spPr>
          <a:xfrm>
            <a:off x="6767415" y="1798814"/>
            <a:ext cx="2202839" cy="881565"/>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lvl="1" indent="0">
              <a:buNone/>
            </a:pPr>
            <a:r>
              <a:rPr lang="en-US" sz="1200" dirty="0">
                <a:solidFill>
                  <a:schemeClr val="accent6">
                    <a:lumMod val="75000"/>
                  </a:schemeClr>
                </a:solidFill>
              </a:rPr>
              <a:t>Some errors occurred, and some activities were not processed due to server overload</a:t>
            </a:r>
            <a:endParaRPr lang="en-IE" dirty="0">
              <a:solidFill>
                <a:schemeClr val="accent6">
                  <a:lumMod val="75000"/>
                </a:schemeClr>
              </a:solidFill>
            </a:endParaRPr>
          </a:p>
        </p:txBody>
      </p:sp>
    </p:spTree>
    <p:extLst>
      <p:ext uri="{BB962C8B-B14F-4D97-AF65-F5344CB8AC3E}">
        <p14:creationId xmlns:p14="http://schemas.microsoft.com/office/powerpoint/2010/main" val="1013389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FD37B-5A75-7FB7-DB9F-47DC55D53BB3}"/>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7CB1B043-BB5D-F8CB-711F-5EFDC3DACC5F}"/>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D1B277DD-F7CA-46D6-D7E4-B6D0AFF0E5CF}"/>
              </a:ext>
            </a:extLst>
          </p:cNvPr>
          <p:cNvSpPr>
            <a:spLocks noGrp="1"/>
          </p:cNvSpPr>
          <p:nvPr>
            <p:ph type="sldNum" sz="quarter" idx="4"/>
          </p:nvPr>
        </p:nvSpPr>
        <p:spPr/>
        <p:txBody>
          <a:bodyPr/>
          <a:lstStyle/>
          <a:p>
            <a:fld id="{F4669F32-90E1-ED4F-B6D9-07697D6A4E9E}" type="slidenum">
              <a:rPr lang="en-GB" smtClean="0"/>
              <a:pPr/>
              <a:t>24</a:t>
            </a:fld>
            <a:endParaRPr lang="en-GB"/>
          </a:p>
        </p:txBody>
      </p:sp>
      <p:sp>
        <p:nvSpPr>
          <p:cNvPr id="2" name="Title 1">
            <a:extLst>
              <a:ext uri="{FF2B5EF4-FFF2-40B4-BE49-F238E27FC236}">
                <a16:creationId xmlns:a16="http://schemas.microsoft.com/office/drawing/2014/main" id="{EDB3A61F-9047-8877-EED1-1201EA81A973}"/>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Summary</a:t>
            </a:r>
          </a:p>
        </p:txBody>
      </p:sp>
      <p:sp>
        <p:nvSpPr>
          <p:cNvPr id="5" name="Content Placeholder 18">
            <a:extLst>
              <a:ext uri="{FF2B5EF4-FFF2-40B4-BE49-F238E27FC236}">
                <a16:creationId xmlns:a16="http://schemas.microsoft.com/office/drawing/2014/main" id="{700B167A-57E1-4881-A72D-406DA12C4AE5}"/>
              </a:ext>
            </a:extLst>
          </p:cNvPr>
          <p:cNvSpPr>
            <a:spLocks noGrp="1"/>
          </p:cNvSpPr>
          <p:nvPr>
            <p:ph sz="quarter" idx="15"/>
          </p:nvPr>
        </p:nvSpPr>
        <p:spPr>
          <a:xfrm>
            <a:off x="360000" y="1059655"/>
            <a:ext cx="7847829" cy="3617119"/>
          </a:xfrm>
        </p:spPr>
        <p:txBody>
          <a:bodyPr/>
          <a:lstStyle/>
          <a:p>
            <a:pPr marL="465138" lvl="1" indent="-285750"/>
            <a:r>
              <a:rPr lang="en-US" sz="1200" dirty="0"/>
              <a:t>ModelFed is a federated and decentralized protocol for cross-platform modeling collaboration</a:t>
            </a:r>
          </a:p>
          <a:p>
            <a:pPr marL="465138" lvl="1" indent="-285750"/>
            <a:r>
              <a:rPr lang="en-US" sz="1200" dirty="0"/>
              <a:t>Users can contribute using </a:t>
            </a:r>
            <a:r>
              <a:rPr lang="en-US" sz="1200" b="1" dirty="0"/>
              <a:t>different notations</a:t>
            </a:r>
            <a:r>
              <a:rPr lang="en-US" sz="1200" dirty="0"/>
              <a:t>, while still evolving a shared model</a:t>
            </a:r>
          </a:p>
          <a:p>
            <a:pPr marL="465138" lvl="1" indent="-285750"/>
            <a:r>
              <a:rPr lang="en-US" sz="1200" dirty="0"/>
              <a:t>Avoids vendor lock-in and promotes </a:t>
            </a:r>
            <a:r>
              <a:rPr lang="en-US" sz="1200" b="1" dirty="0"/>
              <a:t>tool interoperability</a:t>
            </a:r>
            <a:endParaRPr lang="en-US" sz="900" dirty="0"/>
          </a:p>
          <a:p>
            <a:pPr marL="465138" lvl="1" indent="-285750"/>
            <a:endParaRPr lang="en-US" sz="1200" dirty="0"/>
          </a:p>
          <a:p>
            <a:pPr marL="465138" lvl="1" indent="-285750"/>
            <a:endParaRPr lang="en-US" sz="1200" dirty="0">
              <a:solidFill>
                <a:schemeClr val="tx2"/>
              </a:solidFill>
              <a:sym typeface="Wingdings" panose="05000000000000000000" pitchFamily="2" charset="2"/>
            </a:endParaRPr>
          </a:p>
          <a:p>
            <a:pPr marL="465138" lvl="1" indent="-285750"/>
            <a:endParaRPr lang="en-US" sz="1200" dirty="0">
              <a:solidFill>
                <a:schemeClr val="tx2"/>
              </a:solidFill>
              <a:sym typeface="Wingdings" panose="05000000000000000000" pitchFamily="2" charset="2"/>
            </a:endParaRPr>
          </a:p>
          <a:p>
            <a:pPr marL="465138" lvl="1" indent="-285750"/>
            <a:endParaRPr lang="en-US" sz="1200" dirty="0">
              <a:solidFill>
                <a:schemeClr val="tx2"/>
              </a:solidFill>
              <a:sym typeface="Wingdings" panose="05000000000000000000" pitchFamily="2" charset="2"/>
            </a:endParaRPr>
          </a:p>
          <a:p>
            <a:pPr lvl="1" indent="0">
              <a:buNone/>
            </a:pPr>
            <a:endParaRPr lang="en-US" sz="1200" b="1" dirty="0">
              <a:sym typeface="Wingdings" panose="05000000000000000000" pitchFamily="2" charset="2"/>
            </a:endParaRPr>
          </a:p>
          <a:p>
            <a:pPr lvl="1" indent="0">
              <a:buNone/>
            </a:pPr>
            <a:endParaRPr lang="en-US" sz="1200" dirty="0">
              <a:solidFill>
                <a:schemeClr val="tx2"/>
              </a:solidFill>
              <a:sym typeface="Wingdings" panose="05000000000000000000" pitchFamily="2" charset="2"/>
            </a:endParaRPr>
          </a:p>
          <a:p>
            <a:pPr marL="465138" lvl="1" indent="-285750"/>
            <a:r>
              <a:rPr lang="en-US" sz="1200" dirty="0">
                <a:sym typeface="Wingdings" panose="05000000000000000000" pitchFamily="2" charset="2"/>
              </a:rPr>
              <a:t>Add more sophisticated traceability and conflict resolution mechanisms via CRDT</a:t>
            </a:r>
          </a:p>
          <a:p>
            <a:pPr marL="465138" lvl="1" indent="-285750"/>
            <a:r>
              <a:rPr lang="en-US" sz="1200" dirty="0">
                <a:sym typeface="Wingdings" panose="05000000000000000000" pitchFamily="2" charset="2"/>
              </a:rPr>
              <a:t>Address delivery failure handling and cryptographic signature verification</a:t>
            </a:r>
          </a:p>
          <a:p>
            <a:pPr marL="465138" lvl="1" indent="-285750"/>
            <a:r>
              <a:rPr lang="en-US" sz="1200" dirty="0">
                <a:sym typeface="Wingdings" panose="05000000000000000000" pitchFamily="2" charset="2"/>
              </a:rPr>
              <a:t>AI-assisted connector to automate JSON-LD serialization, validation, and consistency checking</a:t>
            </a:r>
            <a:endParaRPr lang="en-US" sz="1200" dirty="0">
              <a:solidFill>
                <a:schemeClr val="tx2"/>
              </a:solidFill>
              <a:sym typeface="Wingdings" panose="05000000000000000000" pitchFamily="2" charset="2"/>
            </a:endParaRPr>
          </a:p>
        </p:txBody>
      </p:sp>
      <p:sp>
        <p:nvSpPr>
          <p:cNvPr id="6" name="Title 1">
            <a:extLst>
              <a:ext uri="{FF2B5EF4-FFF2-40B4-BE49-F238E27FC236}">
                <a16:creationId xmlns:a16="http://schemas.microsoft.com/office/drawing/2014/main" id="{B453C6C1-E9BE-871B-F4F7-82DE98109E00}"/>
              </a:ext>
            </a:extLst>
          </p:cNvPr>
          <p:cNvSpPr txBox="1">
            <a:spLocks noChangeArrowheads="1"/>
          </p:cNvSpPr>
          <p:nvPr/>
        </p:nvSpPr>
        <p:spPr>
          <a:xfrm>
            <a:off x="360000" y="2696378"/>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future steps</a:t>
            </a:r>
          </a:p>
        </p:txBody>
      </p:sp>
    </p:spTree>
    <p:extLst>
      <p:ext uri="{BB962C8B-B14F-4D97-AF65-F5344CB8AC3E}">
        <p14:creationId xmlns:p14="http://schemas.microsoft.com/office/powerpoint/2010/main" val="3969418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iver with trees and buildings in the background&#10;&#10;AI-generated content may be incorrect.">
            <a:extLst>
              <a:ext uri="{FF2B5EF4-FFF2-40B4-BE49-F238E27FC236}">
                <a16:creationId xmlns:a16="http://schemas.microsoft.com/office/drawing/2014/main" id="{3B6F70BB-0581-6207-A033-221EA873FF15}"/>
              </a:ext>
            </a:extLst>
          </p:cNvPr>
          <p:cNvPicPr>
            <a:picLocks noChangeAspect="1"/>
          </p:cNvPicPr>
          <p:nvPr/>
        </p:nvPicPr>
        <p:blipFill>
          <a:blip r:embed="rId3">
            <a:extLst>
              <a:ext uri="{28A0092B-C50C-407E-A947-70E740481C1C}">
                <a14:useLocalDpi xmlns:a14="http://schemas.microsoft.com/office/drawing/2010/main" val="0"/>
              </a:ext>
            </a:extLst>
          </a:blip>
          <a:srcRect t="22395" b="32259"/>
          <a:stretch>
            <a:fillRect/>
          </a:stretch>
        </p:blipFill>
        <p:spPr>
          <a:xfrm>
            <a:off x="-3696" y="-2287"/>
            <a:ext cx="9144000" cy="2764972"/>
          </a:xfrm>
          <a:prstGeom prst="rect">
            <a:avLst/>
          </a:prstGeom>
        </p:spPr>
      </p:pic>
      <p:sp>
        <p:nvSpPr>
          <p:cNvPr id="12" name="Rectangle 11">
            <a:extLst>
              <a:ext uri="{FF2B5EF4-FFF2-40B4-BE49-F238E27FC236}">
                <a16:creationId xmlns:a16="http://schemas.microsoft.com/office/drawing/2014/main" id="{BA4AD4F5-31F2-3DFE-6FCE-7CA4643A077D}"/>
              </a:ext>
            </a:extLst>
          </p:cNvPr>
          <p:cNvSpPr/>
          <p:nvPr/>
        </p:nvSpPr>
        <p:spPr>
          <a:xfrm>
            <a:off x="-3696" y="-2287"/>
            <a:ext cx="9144000" cy="2764972"/>
          </a:xfrm>
          <a:prstGeom prst="rect">
            <a:avLst/>
          </a:prstGeom>
          <a:solidFill>
            <a:schemeClr val="bg2">
              <a:lumMod val="1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r>
              <a:rPr lang="en-IE" sz="66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Thank you</a:t>
            </a:r>
          </a:p>
        </p:txBody>
      </p:sp>
      <p:pic>
        <p:nvPicPr>
          <p:cNvPr id="25" name="Picture 2" descr="GitHub Logos and Usage · GitHub">
            <a:extLst>
              <a:ext uri="{FF2B5EF4-FFF2-40B4-BE49-F238E27FC236}">
                <a16:creationId xmlns:a16="http://schemas.microsoft.com/office/drawing/2014/main" id="{9050E8B3-5438-FCD4-AB88-5215DA7E48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6880" y="3205200"/>
            <a:ext cx="1120140" cy="112014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56DAF08D-5EC4-FED4-2160-EEFD0D85B040}"/>
              </a:ext>
            </a:extLst>
          </p:cNvPr>
          <p:cNvSpPr/>
          <p:nvPr/>
        </p:nvSpPr>
        <p:spPr>
          <a:xfrm>
            <a:off x="6968869" y="4489340"/>
            <a:ext cx="1961772" cy="557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3" name="Title 1">
            <a:extLst>
              <a:ext uri="{FF2B5EF4-FFF2-40B4-BE49-F238E27FC236}">
                <a16:creationId xmlns:a16="http://schemas.microsoft.com/office/drawing/2014/main" id="{43EAC177-3432-623C-4F9F-A6F5227B0549}"/>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endParaRPr lang="en-GB" altLang="en-US" sz="2800" dirty="0"/>
          </a:p>
        </p:txBody>
      </p:sp>
      <p:sp>
        <p:nvSpPr>
          <p:cNvPr id="21" name="TextBox 20">
            <a:extLst>
              <a:ext uri="{FF2B5EF4-FFF2-40B4-BE49-F238E27FC236}">
                <a16:creationId xmlns:a16="http://schemas.microsoft.com/office/drawing/2014/main" id="{D9F36D34-AE0B-2144-C76A-8B3D963126DD}"/>
              </a:ext>
            </a:extLst>
          </p:cNvPr>
          <p:cNvSpPr txBox="1"/>
          <p:nvPr/>
        </p:nvSpPr>
        <p:spPr>
          <a:xfrm>
            <a:off x="8385476" y="2639574"/>
            <a:ext cx="721351" cy="123111"/>
          </a:xfrm>
          <a:prstGeom prst="rect">
            <a:avLst/>
          </a:prstGeom>
          <a:noFill/>
        </p:spPr>
        <p:txBody>
          <a:bodyPr wrap="none" lIns="0" tIns="0" rIns="0" bIns="0" rtlCol="0" anchor="b">
            <a:spAutoFit/>
          </a:bodyPr>
          <a:lstStyle/>
          <a:p>
            <a:pPr algn="l"/>
            <a:r>
              <a:rPr lang="en-IE" sz="800" dirty="0">
                <a:solidFill>
                  <a:schemeClr val="tx2">
                    <a:lumMod val="20000"/>
                    <a:lumOff val="80000"/>
                  </a:schemeClr>
                </a:solidFill>
              </a:rPr>
              <a:t>Poitiers, France</a:t>
            </a:r>
            <a:endParaRPr lang="en-IE" sz="800" dirty="0">
              <a:solidFill>
                <a:schemeClr val="tx2">
                  <a:lumMod val="20000"/>
                  <a:lumOff val="80000"/>
                </a:schemeClr>
              </a:solidFill>
              <a:latin typeface="+mn-lt"/>
            </a:endParaRPr>
          </a:p>
        </p:txBody>
      </p:sp>
      <p:sp>
        <p:nvSpPr>
          <p:cNvPr id="22" name="Parallelogram 21">
            <a:extLst>
              <a:ext uri="{FF2B5EF4-FFF2-40B4-BE49-F238E27FC236}">
                <a16:creationId xmlns:a16="http://schemas.microsoft.com/office/drawing/2014/main" id="{665B2F96-BE53-5530-26D0-731E288BFC46}"/>
              </a:ext>
            </a:extLst>
          </p:cNvPr>
          <p:cNvSpPr/>
          <p:nvPr/>
        </p:nvSpPr>
        <p:spPr>
          <a:xfrm>
            <a:off x="2827020" y="2095500"/>
            <a:ext cx="1744980" cy="99060"/>
          </a:xfrm>
          <a:prstGeom prst="parallelogram">
            <a:avLst>
              <a:gd name="adj" fmla="val 8461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3" name="Parallelogram 22">
            <a:extLst>
              <a:ext uri="{FF2B5EF4-FFF2-40B4-BE49-F238E27FC236}">
                <a16:creationId xmlns:a16="http://schemas.microsoft.com/office/drawing/2014/main" id="{033DBE3F-0DB6-6BAD-CE83-AF591C8BE1AC}"/>
              </a:ext>
            </a:extLst>
          </p:cNvPr>
          <p:cNvSpPr/>
          <p:nvPr/>
        </p:nvSpPr>
        <p:spPr>
          <a:xfrm>
            <a:off x="4484370" y="2172961"/>
            <a:ext cx="1744980" cy="21600"/>
          </a:xfrm>
          <a:prstGeom prst="parallelogram">
            <a:avLst>
              <a:gd name="adj" fmla="val 746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24" name="TextBox 23">
            <a:extLst>
              <a:ext uri="{FF2B5EF4-FFF2-40B4-BE49-F238E27FC236}">
                <a16:creationId xmlns:a16="http://schemas.microsoft.com/office/drawing/2014/main" id="{090F386E-43BA-6D95-CEB6-C00EF6AAE72B}"/>
              </a:ext>
            </a:extLst>
          </p:cNvPr>
          <p:cNvSpPr txBox="1"/>
          <p:nvPr/>
        </p:nvSpPr>
        <p:spPr>
          <a:xfrm>
            <a:off x="5879943" y="4351361"/>
            <a:ext cx="2177852" cy="600164"/>
          </a:xfrm>
          <a:prstGeom prst="rect">
            <a:avLst/>
          </a:prstGeom>
          <a:noFill/>
        </p:spPr>
        <p:txBody>
          <a:bodyPr wrap="square">
            <a:spAutoFit/>
          </a:bodyPr>
          <a:lstStyle>
            <a:defPPr>
              <a:defRPr lang="en-US"/>
            </a:defPPr>
            <a:lvl1pPr algn="ctr">
              <a:defRPr sz="1100">
                <a:solidFill>
                  <a:srgbClr val="00AFC8"/>
                </a:solidFill>
                <a:latin typeface="Consolas"/>
                <a:cs typeface="Arial"/>
              </a:defRPr>
            </a:lvl1pPr>
          </a:lstStyle>
          <a:p>
            <a:r>
              <a:rPr lang="en-US" dirty="0"/>
              <a:t>ivan.alfonso@list.lu</a:t>
            </a:r>
            <a:br>
              <a:rPr lang="en-US" dirty="0"/>
            </a:br>
            <a:r>
              <a:rPr lang="en-US" dirty="0"/>
              <a:t>jordi.cabot@list.lu</a:t>
            </a:r>
          </a:p>
          <a:p>
            <a:r>
              <a:rPr lang="en-US" dirty="0"/>
              <a:t> </a:t>
            </a:r>
          </a:p>
        </p:txBody>
      </p:sp>
      <p:sp>
        <p:nvSpPr>
          <p:cNvPr id="27" name="TextBox 26">
            <a:extLst>
              <a:ext uri="{FF2B5EF4-FFF2-40B4-BE49-F238E27FC236}">
                <a16:creationId xmlns:a16="http://schemas.microsoft.com/office/drawing/2014/main" id="{41B31E55-8EE7-FCB9-D500-7500FD04B7F4}"/>
              </a:ext>
            </a:extLst>
          </p:cNvPr>
          <p:cNvSpPr txBox="1"/>
          <p:nvPr/>
        </p:nvSpPr>
        <p:spPr>
          <a:xfrm>
            <a:off x="213359" y="4435999"/>
            <a:ext cx="4159076" cy="600164"/>
          </a:xfrm>
          <a:prstGeom prst="rect">
            <a:avLst/>
          </a:prstGeom>
          <a:noFill/>
        </p:spPr>
        <p:txBody>
          <a:bodyPr wrap="square">
            <a:spAutoFit/>
          </a:bodyPr>
          <a:lstStyle/>
          <a:p>
            <a:pPr algn="ctr"/>
            <a:r>
              <a:rPr lang="en-US" sz="1100" dirty="0">
                <a:solidFill>
                  <a:srgbClr val="00AFC8"/>
                </a:solidFill>
                <a:latin typeface="Consolas"/>
                <a:cs typeface="Arial"/>
                <a:hlinkClick r:id="rId5"/>
              </a:rPr>
              <a:t>https://github.com/BESSER-PEARL/ModelFed</a:t>
            </a:r>
            <a:r>
              <a:rPr lang="en-US" sz="1100" dirty="0">
                <a:solidFill>
                  <a:srgbClr val="00AFC8"/>
                </a:solidFill>
                <a:latin typeface="Consolas"/>
                <a:cs typeface="Arial"/>
              </a:rPr>
              <a:t> </a:t>
            </a:r>
            <a:r>
              <a:rPr lang="en-US" sz="1100" dirty="0">
                <a:solidFill>
                  <a:srgbClr val="00AFC8"/>
                </a:solidFill>
                <a:latin typeface="Consolas"/>
                <a:cs typeface="Arial"/>
                <a:hlinkClick r:id="rId6"/>
              </a:rPr>
              <a:t>https://github.com/BESSER-PEARL/BESSER</a:t>
            </a:r>
            <a:endParaRPr lang="en-US" sz="1100" dirty="0">
              <a:solidFill>
                <a:srgbClr val="00AFC8"/>
              </a:solidFill>
              <a:latin typeface="Consolas"/>
              <a:cs typeface="Arial"/>
            </a:endParaRPr>
          </a:p>
          <a:p>
            <a:pPr algn="ctr"/>
            <a:endParaRPr lang="en-IE" sz="1100" dirty="0"/>
          </a:p>
        </p:txBody>
      </p:sp>
      <p:sp>
        <p:nvSpPr>
          <p:cNvPr id="8" name="Circle: Hollow 7">
            <a:extLst>
              <a:ext uri="{FF2B5EF4-FFF2-40B4-BE49-F238E27FC236}">
                <a16:creationId xmlns:a16="http://schemas.microsoft.com/office/drawing/2014/main" id="{22B3FECE-F6C2-4111-9DB2-6006AE0E7110}"/>
              </a:ext>
            </a:extLst>
          </p:cNvPr>
          <p:cNvSpPr/>
          <p:nvPr/>
        </p:nvSpPr>
        <p:spPr>
          <a:xfrm>
            <a:off x="6408799" y="3198939"/>
            <a:ext cx="1120140" cy="1082071"/>
          </a:xfrm>
          <a:prstGeom prst="donut">
            <a:avLst>
              <a:gd name="adj" fmla="val 387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0" name="Rectangle: Top Corners Rounded 9">
            <a:extLst>
              <a:ext uri="{FF2B5EF4-FFF2-40B4-BE49-F238E27FC236}">
                <a16:creationId xmlns:a16="http://schemas.microsoft.com/office/drawing/2014/main" id="{DD9979A9-9D33-284F-3BF2-95B485861CC9}"/>
              </a:ext>
            </a:extLst>
          </p:cNvPr>
          <p:cNvSpPr/>
          <p:nvPr/>
        </p:nvSpPr>
        <p:spPr>
          <a:xfrm rot="10800000">
            <a:off x="3695814" y="2762685"/>
            <a:ext cx="1744980" cy="276226"/>
          </a:xfrm>
          <a:prstGeom prst="round2SameRect">
            <a:avLst>
              <a:gd name="adj1" fmla="val 50000"/>
              <a:gd name="adj2" fmla="val 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5" name="Circle: Hollow 4">
            <a:extLst>
              <a:ext uri="{FF2B5EF4-FFF2-40B4-BE49-F238E27FC236}">
                <a16:creationId xmlns:a16="http://schemas.microsoft.com/office/drawing/2014/main" id="{FBDE56DE-123B-FB68-E122-56678CFCDECD}"/>
              </a:ext>
            </a:extLst>
          </p:cNvPr>
          <p:cNvSpPr/>
          <p:nvPr/>
        </p:nvSpPr>
        <p:spPr>
          <a:xfrm>
            <a:off x="1706879" y="3243269"/>
            <a:ext cx="1120140" cy="1082071"/>
          </a:xfrm>
          <a:prstGeom prst="donut">
            <a:avLst>
              <a:gd name="adj" fmla="val 387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15" name="Graphic 14" descr="Email with solid fill">
            <a:extLst>
              <a:ext uri="{FF2B5EF4-FFF2-40B4-BE49-F238E27FC236}">
                <a16:creationId xmlns:a16="http://schemas.microsoft.com/office/drawing/2014/main" id="{D6F90445-7576-99E6-ED26-09A0DF0B3D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9234" y="3340291"/>
            <a:ext cx="759269" cy="759269"/>
          </a:xfrm>
          <a:prstGeom prst="rect">
            <a:avLst/>
          </a:prstGeom>
        </p:spPr>
      </p:pic>
    </p:spTree>
    <p:extLst>
      <p:ext uri="{BB962C8B-B14F-4D97-AF65-F5344CB8AC3E}">
        <p14:creationId xmlns:p14="http://schemas.microsoft.com/office/powerpoint/2010/main" val="319380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92676-D03A-DA2E-C964-369D0FE3DA2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0E33F0-26F0-1FA8-F28B-AB792F809E47}"/>
              </a:ext>
            </a:extLst>
          </p:cNvPr>
          <p:cNvSpPr>
            <a:spLocks noGrp="1"/>
          </p:cNvSpPr>
          <p:nvPr>
            <p:ph type="ftr" sz="quarter" idx="3"/>
          </p:nvPr>
        </p:nvSpPr>
        <p:spPr>
          <a:xfrm>
            <a:off x="2788285" y="4867276"/>
            <a:ext cx="3384550" cy="173831"/>
          </a:xfrm>
        </p:spPr>
        <p:txBody>
          <a:bodyPr/>
          <a:lstStyle/>
          <a:p>
            <a:endParaRPr lang="en-GB"/>
          </a:p>
        </p:txBody>
      </p:sp>
      <p:sp>
        <p:nvSpPr>
          <p:cNvPr id="5" name="Slide Number Placeholder 4">
            <a:extLst>
              <a:ext uri="{FF2B5EF4-FFF2-40B4-BE49-F238E27FC236}">
                <a16:creationId xmlns:a16="http://schemas.microsoft.com/office/drawing/2014/main" id="{9AD13A12-009A-E851-C8D7-45AF4E3E4072}"/>
              </a:ext>
            </a:extLst>
          </p:cNvPr>
          <p:cNvSpPr>
            <a:spLocks noGrp="1"/>
          </p:cNvSpPr>
          <p:nvPr>
            <p:ph type="sldNum" sz="quarter" idx="4"/>
          </p:nvPr>
        </p:nvSpPr>
        <p:spPr>
          <a:xfrm>
            <a:off x="260704" y="4867275"/>
            <a:ext cx="412203" cy="179492"/>
          </a:xfrm>
        </p:spPr>
        <p:txBody>
          <a:bodyPr/>
          <a:lstStyle/>
          <a:p>
            <a:fld id="{F4669F32-90E1-ED4F-B6D9-07697D6A4E9E}" type="slidenum">
              <a:rPr lang="en-GB" smtClean="0"/>
              <a:pPr/>
              <a:t>26</a:t>
            </a:fld>
            <a:endParaRPr lang="en-GB"/>
          </a:p>
        </p:txBody>
      </p:sp>
      <p:sp>
        <p:nvSpPr>
          <p:cNvPr id="3" name="Title 1">
            <a:extLst>
              <a:ext uri="{FF2B5EF4-FFF2-40B4-BE49-F238E27FC236}">
                <a16:creationId xmlns:a16="http://schemas.microsoft.com/office/drawing/2014/main" id="{F16D29E4-0277-79DB-33B5-0380BBF248BF}"/>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a:t>BESSER Low-code Platform</a:t>
            </a:r>
          </a:p>
        </p:txBody>
      </p:sp>
      <p:pic>
        <p:nvPicPr>
          <p:cNvPr id="21" name="Graphic 20" descr="User with solid fill">
            <a:extLst>
              <a:ext uri="{FF2B5EF4-FFF2-40B4-BE49-F238E27FC236}">
                <a16:creationId xmlns:a16="http://schemas.microsoft.com/office/drawing/2014/main" id="{2B40F664-5087-88E7-B9A6-EAA906436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600" y="2646922"/>
            <a:ext cx="854903" cy="854903"/>
          </a:xfrm>
          <a:prstGeom prst="rect">
            <a:avLst/>
          </a:prstGeom>
        </p:spPr>
      </p:pic>
      <p:grpSp>
        <p:nvGrpSpPr>
          <p:cNvPr id="172" name="Group 171">
            <a:extLst>
              <a:ext uri="{FF2B5EF4-FFF2-40B4-BE49-F238E27FC236}">
                <a16:creationId xmlns:a16="http://schemas.microsoft.com/office/drawing/2014/main" id="{A4C285DB-A759-4784-57FE-D0170DC5E06B}"/>
              </a:ext>
            </a:extLst>
          </p:cNvPr>
          <p:cNvGrpSpPr/>
          <p:nvPr/>
        </p:nvGrpSpPr>
        <p:grpSpPr>
          <a:xfrm>
            <a:off x="1621445" y="2112386"/>
            <a:ext cx="1217417" cy="2309151"/>
            <a:chOff x="1540963" y="1607978"/>
            <a:chExt cx="1217417" cy="2309151"/>
          </a:xfrm>
        </p:grpSpPr>
        <p:grpSp>
          <p:nvGrpSpPr>
            <p:cNvPr id="147" name="Group 146">
              <a:extLst>
                <a:ext uri="{FF2B5EF4-FFF2-40B4-BE49-F238E27FC236}">
                  <a16:creationId xmlns:a16="http://schemas.microsoft.com/office/drawing/2014/main" id="{D0430B39-4880-513E-43EA-84959904DDAA}"/>
                </a:ext>
              </a:extLst>
            </p:cNvPr>
            <p:cNvGrpSpPr/>
            <p:nvPr/>
          </p:nvGrpSpPr>
          <p:grpSpPr>
            <a:xfrm>
              <a:off x="1540963" y="1607978"/>
              <a:ext cx="1217415" cy="2309151"/>
              <a:chOff x="1268115" y="1635043"/>
              <a:chExt cx="1217415" cy="2309151"/>
            </a:xfrm>
          </p:grpSpPr>
          <p:sp>
            <p:nvSpPr>
              <p:cNvPr id="79" name="Rectangle: Rounded Corners 78">
                <a:extLst>
                  <a:ext uri="{FF2B5EF4-FFF2-40B4-BE49-F238E27FC236}">
                    <a16:creationId xmlns:a16="http://schemas.microsoft.com/office/drawing/2014/main" id="{80393005-9473-805C-519C-5827E6C139A6}"/>
                  </a:ext>
                </a:extLst>
              </p:cNvPr>
              <p:cNvSpPr/>
              <p:nvPr/>
            </p:nvSpPr>
            <p:spPr>
              <a:xfrm>
                <a:off x="1268115" y="1635043"/>
                <a:ext cx="1217415" cy="2309151"/>
              </a:xfrm>
              <a:prstGeom prst="roundRect">
                <a:avLst/>
              </a:prstGeom>
              <a:gradFill>
                <a:gsLst>
                  <a:gs pos="0">
                    <a:srgbClr val="75C1BD"/>
                  </a:gs>
                  <a:gs pos="60000">
                    <a:srgbClr val="51768D"/>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129" name="Group 128">
                <a:extLst>
                  <a:ext uri="{FF2B5EF4-FFF2-40B4-BE49-F238E27FC236}">
                    <a16:creationId xmlns:a16="http://schemas.microsoft.com/office/drawing/2014/main" id="{93897DAA-1C1A-11C9-DAFE-BD479BF7D3EC}"/>
                  </a:ext>
                </a:extLst>
              </p:cNvPr>
              <p:cNvGrpSpPr/>
              <p:nvPr/>
            </p:nvGrpSpPr>
            <p:grpSpPr>
              <a:xfrm>
                <a:off x="1540677" y="1766747"/>
                <a:ext cx="722278" cy="675418"/>
                <a:chOff x="1339571" y="1958064"/>
                <a:chExt cx="409764" cy="351135"/>
              </a:xfrm>
            </p:grpSpPr>
            <p:grpSp>
              <p:nvGrpSpPr>
                <p:cNvPr id="56" name="Group 55">
                  <a:extLst>
                    <a:ext uri="{FF2B5EF4-FFF2-40B4-BE49-F238E27FC236}">
                      <a16:creationId xmlns:a16="http://schemas.microsoft.com/office/drawing/2014/main" id="{5CCDCC49-EBFC-1641-8CEF-452D4019D26F}"/>
                    </a:ext>
                  </a:extLst>
                </p:cNvPr>
                <p:cNvGrpSpPr/>
                <p:nvPr/>
              </p:nvGrpSpPr>
              <p:grpSpPr>
                <a:xfrm>
                  <a:off x="1339572" y="1958064"/>
                  <a:ext cx="114028" cy="112298"/>
                  <a:chOff x="485458" y="5281110"/>
                  <a:chExt cx="180760" cy="159857"/>
                </a:xfrm>
              </p:grpSpPr>
              <p:sp>
                <p:nvSpPr>
                  <p:cNvPr id="57" name="Rectangle 56">
                    <a:extLst>
                      <a:ext uri="{FF2B5EF4-FFF2-40B4-BE49-F238E27FC236}">
                        <a16:creationId xmlns:a16="http://schemas.microsoft.com/office/drawing/2014/main" id="{92318EA3-E947-A7A3-C359-27513F9FF2F7}"/>
                      </a:ext>
                    </a:extLst>
                  </p:cNvPr>
                  <p:cNvSpPr/>
                  <p:nvPr/>
                </p:nvSpPr>
                <p:spPr>
                  <a:xfrm>
                    <a:off x="485959" y="5281110"/>
                    <a:ext cx="180259" cy="159857"/>
                  </a:xfrm>
                  <a:prstGeom prst="rect">
                    <a:avLst/>
                  </a:prstGeom>
                  <a:noFill/>
                  <a:ln w="28575">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58" name="Rectangle 57">
                    <a:extLst>
                      <a:ext uri="{FF2B5EF4-FFF2-40B4-BE49-F238E27FC236}">
                        <a16:creationId xmlns:a16="http://schemas.microsoft.com/office/drawing/2014/main" id="{20EE76D1-0EFA-1A74-03D4-D85B5FA954E3}"/>
                      </a:ext>
                    </a:extLst>
                  </p:cNvPr>
                  <p:cNvSpPr/>
                  <p:nvPr/>
                </p:nvSpPr>
                <p:spPr>
                  <a:xfrm>
                    <a:off x="485458" y="5283901"/>
                    <a:ext cx="180259" cy="63563"/>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cxnSp>
              <p:nvCxnSpPr>
                <p:cNvPr id="59" name="Connector: Elbow 58">
                  <a:extLst>
                    <a:ext uri="{FF2B5EF4-FFF2-40B4-BE49-F238E27FC236}">
                      <a16:creationId xmlns:a16="http://schemas.microsoft.com/office/drawing/2014/main" id="{A9AB9D49-01D1-6CCA-DB24-D4AF3EB81CB1}"/>
                    </a:ext>
                  </a:extLst>
                </p:cNvPr>
                <p:cNvCxnSpPr>
                  <a:cxnSpLocks/>
                  <a:stCxn id="57" idx="3"/>
                  <a:endCxn id="70" idx="1"/>
                </p:cNvCxnSpPr>
                <p:nvPr/>
              </p:nvCxnSpPr>
              <p:spPr>
                <a:xfrm>
                  <a:off x="1453600" y="2014196"/>
                  <a:ext cx="182345" cy="137727"/>
                </a:xfrm>
                <a:prstGeom prst="bentConnector3">
                  <a:avLst>
                    <a:gd name="adj1" fmla="val 50000"/>
                  </a:avLst>
                </a:prstGeom>
                <a:ln w="19050">
                  <a:solidFill>
                    <a:schemeClr val="bg1"/>
                  </a:solidFill>
                  <a:headEnd type="none" w="med" len="med"/>
                  <a:tailEnd type="none" w="sm" len="sm"/>
                </a:ln>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0F92943A-8099-F5B2-EB07-A701C5DD8146}"/>
                    </a:ext>
                  </a:extLst>
                </p:cNvPr>
                <p:cNvGrpSpPr/>
                <p:nvPr/>
              </p:nvGrpSpPr>
              <p:grpSpPr>
                <a:xfrm>
                  <a:off x="1635626" y="2094343"/>
                  <a:ext cx="113709" cy="114401"/>
                  <a:chOff x="626931" y="5305477"/>
                  <a:chExt cx="180258" cy="162851"/>
                </a:xfrm>
              </p:grpSpPr>
              <p:sp>
                <p:nvSpPr>
                  <p:cNvPr id="70" name="Rectangle 69">
                    <a:extLst>
                      <a:ext uri="{FF2B5EF4-FFF2-40B4-BE49-F238E27FC236}">
                        <a16:creationId xmlns:a16="http://schemas.microsoft.com/office/drawing/2014/main" id="{E1823425-A3BB-9BF3-2E6B-38056AE27338}"/>
                      </a:ext>
                    </a:extLst>
                  </p:cNvPr>
                  <p:cNvSpPr/>
                  <p:nvPr/>
                </p:nvSpPr>
                <p:spPr>
                  <a:xfrm>
                    <a:off x="627436" y="5306557"/>
                    <a:ext cx="176932" cy="161771"/>
                  </a:xfrm>
                  <a:prstGeom prst="rect">
                    <a:avLst/>
                  </a:prstGeom>
                  <a:noFill/>
                  <a:ln w="28575">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71" name="Rectangle 70">
                    <a:extLst>
                      <a:ext uri="{FF2B5EF4-FFF2-40B4-BE49-F238E27FC236}">
                        <a16:creationId xmlns:a16="http://schemas.microsoft.com/office/drawing/2014/main" id="{C183CA48-198B-E3CA-05A7-AB22D1F26135}"/>
                      </a:ext>
                    </a:extLst>
                  </p:cNvPr>
                  <p:cNvSpPr/>
                  <p:nvPr/>
                </p:nvSpPr>
                <p:spPr>
                  <a:xfrm>
                    <a:off x="626931" y="5305477"/>
                    <a:ext cx="180258" cy="63563"/>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dirty="0">
                      <a:solidFill>
                        <a:schemeClr val="bg1"/>
                      </a:solidFill>
                      <a:latin typeface="Franklin Gothic Demi Cond" panose="020B0706030402020204" pitchFamily="34" charset="0"/>
                    </a:endParaRPr>
                  </a:p>
                </p:txBody>
              </p:sp>
            </p:grpSp>
            <p:grpSp>
              <p:nvGrpSpPr>
                <p:cNvPr id="72" name="Group 71">
                  <a:extLst>
                    <a:ext uri="{FF2B5EF4-FFF2-40B4-BE49-F238E27FC236}">
                      <a16:creationId xmlns:a16="http://schemas.microsoft.com/office/drawing/2014/main" id="{F71AF888-B962-1751-18A3-3E94285DFE55}"/>
                    </a:ext>
                  </a:extLst>
                </p:cNvPr>
                <p:cNvGrpSpPr/>
                <p:nvPr/>
              </p:nvGrpSpPr>
              <p:grpSpPr>
                <a:xfrm>
                  <a:off x="1339571" y="2196459"/>
                  <a:ext cx="114029" cy="112740"/>
                  <a:chOff x="485458" y="5346598"/>
                  <a:chExt cx="180762" cy="160484"/>
                </a:xfrm>
              </p:grpSpPr>
              <p:sp>
                <p:nvSpPr>
                  <p:cNvPr id="73" name="Rectangle 72">
                    <a:extLst>
                      <a:ext uri="{FF2B5EF4-FFF2-40B4-BE49-F238E27FC236}">
                        <a16:creationId xmlns:a16="http://schemas.microsoft.com/office/drawing/2014/main" id="{C8CE39C3-3207-3F0D-383D-CD41F1608766}"/>
                      </a:ext>
                    </a:extLst>
                  </p:cNvPr>
                  <p:cNvSpPr/>
                  <p:nvPr/>
                </p:nvSpPr>
                <p:spPr>
                  <a:xfrm>
                    <a:off x="485961" y="5347229"/>
                    <a:ext cx="180259" cy="159853"/>
                  </a:xfrm>
                  <a:prstGeom prst="rect">
                    <a:avLst/>
                  </a:prstGeom>
                  <a:noFill/>
                  <a:ln w="28575">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E4680E24-8A10-7157-F89B-C89C8BCC3CE7}"/>
                      </a:ext>
                    </a:extLst>
                  </p:cNvPr>
                  <p:cNvSpPr/>
                  <p:nvPr/>
                </p:nvSpPr>
                <p:spPr>
                  <a:xfrm>
                    <a:off x="485458" y="5346598"/>
                    <a:ext cx="180259" cy="63563"/>
                  </a:xfrm>
                  <a:prstGeom prst="rect">
                    <a:avLst/>
                  </a:prstGeom>
                  <a:noFill/>
                  <a:ln w="19050">
                    <a:solidFill>
                      <a:schemeClr val="bg1"/>
                    </a:solidFill>
                  </a:ln>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cxnSp>
              <p:nvCxnSpPr>
                <p:cNvPr id="75" name="Connector: Elbow 74">
                  <a:extLst>
                    <a:ext uri="{FF2B5EF4-FFF2-40B4-BE49-F238E27FC236}">
                      <a16:creationId xmlns:a16="http://schemas.microsoft.com/office/drawing/2014/main" id="{8F5468C9-E956-04BD-363F-9A8ABF2B9D0B}"/>
                    </a:ext>
                  </a:extLst>
                </p:cNvPr>
                <p:cNvCxnSpPr>
                  <a:cxnSpLocks/>
                  <a:stCxn id="76" idx="3"/>
                  <a:endCxn id="74" idx="0"/>
                </p:cNvCxnSpPr>
                <p:nvPr/>
              </p:nvCxnSpPr>
              <p:spPr>
                <a:xfrm rot="5400000">
                  <a:off x="1362169" y="2161654"/>
                  <a:ext cx="69073" cy="557"/>
                </a:xfrm>
                <a:prstGeom prst="bentConnector3">
                  <a:avLst>
                    <a:gd name="adj1" fmla="val 50000"/>
                  </a:avLst>
                </a:prstGeom>
                <a:ln w="19050">
                  <a:solidFill>
                    <a:schemeClr val="bg1"/>
                  </a:solidFill>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6" name="Isosceles Triangle 75">
                  <a:extLst>
                    <a:ext uri="{FF2B5EF4-FFF2-40B4-BE49-F238E27FC236}">
                      <a16:creationId xmlns:a16="http://schemas.microsoft.com/office/drawing/2014/main" id="{8867F9BF-1EE7-ECA4-0626-7768EDA3567D}"/>
                    </a:ext>
                  </a:extLst>
                </p:cNvPr>
                <p:cNvSpPr/>
                <p:nvPr/>
              </p:nvSpPr>
              <p:spPr>
                <a:xfrm>
                  <a:off x="1362532" y="2074559"/>
                  <a:ext cx="68903" cy="52836"/>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dirty="0">
                    <a:solidFill>
                      <a:schemeClr val="bg1"/>
                    </a:solidFill>
                    <a:latin typeface="Franklin Gothic Demi Cond" panose="020B0706030402020204" pitchFamily="34" charset="0"/>
                  </a:endParaRPr>
                </a:p>
              </p:txBody>
            </p:sp>
          </p:grpSp>
          <p:sp>
            <p:nvSpPr>
              <p:cNvPr id="127" name="TextBox 126">
                <a:extLst>
                  <a:ext uri="{FF2B5EF4-FFF2-40B4-BE49-F238E27FC236}">
                    <a16:creationId xmlns:a16="http://schemas.microsoft.com/office/drawing/2014/main" id="{6C8B8A34-FB5F-192A-4FB6-B26F2BA1FBBE}"/>
                  </a:ext>
                </a:extLst>
              </p:cNvPr>
              <p:cNvSpPr txBox="1"/>
              <p:nvPr/>
            </p:nvSpPr>
            <p:spPr>
              <a:xfrm>
                <a:off x="1554545" y="2699076"/>
                <a:ext cx="620363" cy="369332"/>
              </a:xfrm>
              <a:prstGeom prst="rect">
                <a:avLst/>
              </a:prstGeom>
              <a:noFill/>
            </p:spPr>
            <p:txBody>
              <a:bodyPr wrap="none" lIns="0" tIns="0" rIns="0" bIns="0" rtlCol="0" anchor="b">
                <a:spAutoFit/>
              </a:bodyPr>
              <a:lstStyle/>
              <a:p>
                <a:pPr algn="ctr"/>
                <a:r>
                  <a:rPr lang="en-IE" sz="1200" dirty="0">
                    <a:solidFill>
                      <a:schemeClr val="bg1"/>
                    </a:solidFill>
                  </a:rPr>
                  <a:t>B-UML</a:t>
                </a:r>
              </a:p>
              <a:p>
                <a:pPr algn="ctr"/>
                <a:r>
                  <a:rPr lang="en-IE" sz="1200" dirty="0">
                    <a:solidFill>
                      <a:schemeClr val="bg1"/>
                    </a:solidFill>
                  </a:rPr>
                  <a:t>Modeling</a:t>
                </a:r>
              </a:p>
            </p:txBody>
          </p:sp>
          <p:sp>
            <p:nvSpPr>
              <p:cNvPr id="128" name="TextBox 127">
                <a:extLst>
                  <a:ext uri="{FF2B5EF4-FFF2-40B4-BE49-F238E27FC236}">
                    <a16:creationId xmlns:a16="http://schemas.microsoft.com/office/drawing/2014/main" id="{0007E094-BFD7-F3C0-5AEB-B8AAEA095016}"/>
                  </a:ext>
                </a:extLst>
              </p:cNvPr>
              <p:cNvSpPr txBox="1"/>
              <p:nvPr/>
            </p:nvSpPr>
            <p:spPr>
              <a:xfrm>
                <a:off x="1435905" y="3188413"/>
                <a:ext cx="932948" cy="615553"/>
              </a:xfrm>
              <a:prstGeom prst="rect">
                <a:avLst/>
              </a:prstGeom>
              <a:noFill/>
            </p:spPr>
            <p:txBody>
              <a:bodyPr wrap="none" lIns="0" tIns="0" rIns="0" bIns="0" rtlCol="0" anchor="b">
                <a:spAutoFit/>
              </a:bodyPr>
              <a:lstStyle/>
              <a:p>
                <a:pPr marL="171450" indent="-171450" algn="l">
                  <a:buFont typeface="Wingdings" panose="05000000000000000000" pitchFamily="2" charset="2"/>
                  <a:buChar char="§"/>
                </a:pPr>
                <a:r>
                  <a:rPr lang="en-IE" sz="800" dirty="0">
                    <a:solidFill>
                      <a:schemeClr val="tx1">
                        <a:lumMod val="10000"/>
                        <a:lumOff val="90000"/>
                      </a:schemeClr>
                    </a:solidFill>
                  </a:rPr>
                  <a:t>Class diagram</a:t>
                </a:r>
              </a:p>
              <a:p>
                <a:pPr marL="171450" indent="-171450" algn="l">
                  <a:buFont typeface="Wingdings" panose="05000000000000000000" pitchFamily="2" charset="2"/>
                  <a:buChar char="§"/>
                </a:pPr>
                <a:r>
                  <a:rPr lang="en-IE" sz="800" dirty="0">
                    <a:solidFill>
                      <a:schemeClr val="tx1">
                        <a:lumMod val="10000"/>
                        <a:lumOff val="90000"/>
                      </a:schemeClr>
                    </a:solidFill>
                  </a:rPr>
                  <a:t>GUIs</a:t>
                </a:r>
              </a:p>
              <a:p>
                <a:pPr marL="171450" indent="-171450" algn="l">
                  <a:buFont typeface="Wingdings" panose="05000000000000000000" pitchFamily="2" charset="2"/>
                  <a:buChar char="§"/>
                </a:pPr>
                <a:r>
                  <a:rPr lang="en-IE" sz="800" dirty="0">
                    <a:solidFill>
                      <a:schemeClr val="tx1">
                        <a:lumMod val="10000"/>
                        <a:lumOff val="90000"/>
                      </a:schemeClr>
                    </a:solidFill>
                  </a:rPr>
                  <a:t>Agents</a:t>
                </a:r>
              </a:p>
              <a:p>
                <a:pPr marL="171450" indent="-171450" algn="l">
                  <a:buFont typeface="Wingdings" panose="05000000000000000000" pitchFamily="2" charset="2"/>
                  <a:buChar char="§"/>
                </a:pPr>
                <a:r>
                  <a:rPr lang="en-IE" sz="800" dirty="0">
                    <a:solidFill>
                      <a:schemeClr val="tx1">
                        <a:lumMod val="10000"/>
                        <a:lumOff val="90000"/>
                      </a:schemeClr>
                    </a:solidFill>
                  </a:rPr>
                  <a:t>Neural Networks</a:t>
                </a:r>
              </a:p>
              <a:p>
                <a:pPr marL="171450" indent="-171450" algn="l">
                  <a:buFont typeface="Wingdings" panose="05000000000000000000" pitchFamily="2" charset="2"/>
                  <a:buChar char="§"/>
                </a:pPr>
                <a:r>
                  <a:rPr lang="en-IE" sz="800" dirty="0">
                    <a:solidFill>
                      <a:schemeClr val="tx1">
                        <a:lumMod val="10000"/>
                        <a:lumOff val="90000"/>
                      </a:schemeClr>
                    </a:solidFill>
                  </a:rPr>
                  <a:t>And more…</a:t>
                </a:r>
              </a:p>
            </p:txBody>
          </p:sp>
        </p:grpSp>
        <p:sp>
          <p:nvSpPr>
            <p:cNvPr id="148" name="Left Bracket 147">
              <a:extLst>
                <a:ext uri="{FF2B5EF4-FFF2-40B4-BE49-F238E27FC236}">
                  <a16:creationId xmlns:a16="http://schemas.microsoft.com/office/drawing/2014/main" id="{A684A440-76D5-F32D-3143-FAC7420DB77B}"/>
                </a:ext>
              </a:extLst>
            </p:cNvPr>
            <p:cNvSpPr/>
            <p:nvPr/>
          </p:nvSpPr>
          <p:spPr>
            <a:xfrm rot="16200000">
              <a:off x="2108465" y="1899547"/>
              <a:ext cx="82414" cy="1217417"/>
            </a:xfrm>
            <a:prstGeom prst="leftBracket">
              <a:avLst>
                <a:gd name="adj" fmla="val 108333"/>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grpSp>
      <p:sp>
        <p:nvSpPr>
          <p:cNvPr id="149" name="Arrow: Right 148">
            <a:extLst>
              <a:ext uri="{FF2B5EF4-FFF2-40B4-BE49-F238E27FC236}">
                <a16:creationId xmlns:a16="http://schemas.microsoft.com/office/drawing/2014/main" id="{D06A68CF-4D02-A045-B354-C3C976410A20}"/>
              </a:ext>
            </a:extLst>
          </p:cNvPr>
          <p:cNvSpPr/>
          <p:nvPr/>
        </p:nvSpPr>
        <p:spPr>
          <a:xfrm>
            <a:off x="1100639" y="2980889"/>
            <a:ext cx="357258" cy="18697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0" name="Arrow: Right 149">
            <a:extLst>
              <a:ext uri="{FF2B5EF4-FFF2-40B4-BE49-F238E27FC236}">
                <a16:creationId xmlns:a16="http://schemas.microsoft.com/office/drawing/2014/main" id="{C61CB3B7-0285-F4EA-D10F-149822C4F675}"/>
              </a:ext>
            </a:extLst>
          </p:cNvPr>
          <p:cNvSpPr/>
          <p:nvPr/>
        </p:nvSpPr>
        <p:spPr>
          <a:xfrm>
            <a:off x="2989879" y="2980889"/>
            <a:ext cx="357258" cy="18697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6" name="Group 205">
            <a:extLst>
              <a:ext uri="{FF2B5EF4-FFF2-40B4-BE49-F238E27FC236}">
                <a16:creationId xmlns:a16="http://schemas.microsoft.com/office/drawing/2014/main" id="{2E7825FE-EFD1-A5D9-EF1B-7B939754127E}"/>
              </a:ext>
            </a:extLst>
          </p:cNvPr>
          <p:cNvGrpSpPr/>
          <p:nvPr/>
        </p:nvGrpSpPr>
        <p:grpSpPr>
          <a:xfrm>
            <a:off x="3478799" y="2112387"/>
            <a:ext cx="1217417" cy="2309150"/>
            <a:chOff x="3398317" y="1607979"/>
            <a:chExt cx="1217417" cy="2309150"/>
          </a:xfrm>
        </p:grpSpPr>
        <p:grpSp>
          <p:nvGrpSpPr>
            <p:cNvPr id="151" name="Group 150">
              <a:extLst>
                <a:ext uri="{FF2B5EF4-FFF2-40B4-BE49-F238E27FC236}">
                  <a16:creationId xmlns:a16="http://schemas.microsoft.com/office/drawing/2014/main" id="{C4E26559-6A5D-8F89-7B0A-896604F3BC0F}"/>
                </a:ext>
              </a:extLst>
            </p:cNvPr>
            <p:cNvGrpSpPr/>
            <p:nvPr/>
          </p:nvGrpSpPr>
          <p:grpSpPr>
            <a:xfrm>
              <a:off x="3398319" y="1607979"/>
              <a:ext cx="1217415" cy="2309150"/>
              <a:chOff x="1268115" y="1635044"/>
              <a:chExt cx="1217415" cy="2309150"/>
            </a:xfrm>
          </p:grpSpPr>
          <p:sp>
            <p:nvSpPr>
              <p:cNvPr id="152" name="Rectangle: Rounded Corners 151">
                <a:extLst>
                  <a:ext uri="{FF2B5EF4-FFF2-40B4-BE49-F238E27FC236}">
                    <a16:creationId xmlns:a16="http://schemas.microsoft.com/office/drawing/2014/main" id="{65D7C989-327D-404A-53D0-C14EE17436BA}"/>
                  </a:ext>
                </a:extLst>
              </p:cNvPr>
              <p:cNvSpPr/>
              <p:nvPr/>
            </p:nvSpPr>
            <p:spPr>
              <a:xfrm>
                <a:off x="1268115" y="1635044"/>
                <a:ext cx="1217415" cy="2309150"/>
              </a:xfrm>
              <a:prstGeom prst="roundRect">
                <a:avLst/>
              </a:prstGeom>
              <a:gradFill>
                <a:gsLst>
                  <a:gs pos="0">
                    <a:srgbClr val="75C1BD"/>
                  </a:gs>
                  <a:gs pos="60000">
                    <a:srgbClr val="51768D"/>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54" name="TextBox 153">
                <a:extLst>
                  <a:ext uri="{FF2B5EF4-FFF2-40B4-BE49-F238E27FC236}">
                    <a16:creationId xmlns:a16="http://schemas.microsoft.com/office/drawing/2014/main" id="{157D3B7E-03C0-7611-432E-F24946EA1B42}"/>
                  </a:ext>
                </a:extLst>
              </p:cNvPr>
              <p:cNvSpPr txBox="1"/>
              <p:nvPr/>
            </p:nvSpPr>
            <p:spPr>
              <a:xfrm>
                <a:off x="1497710" y="2701633"/>
                <a:ext cx="758221" cy="369332"/>
              </a:xfrm>
              <a:prstGeom prst="rect">
                <a:avLst/>
              </a:prstGeom>
              <a:noFill/>
            </p:spPr>
            <p:txBody>
              <a:bodyPr wrap="none" lIns="0" tIns="0" rIns="0" bIns="0" rtlCol="0" anchor="b">
                <a:spAutoFit/>
              </a:bodyPr>
              <a:lstStyle>
                <a:defPPr>
                  <a:defRPr lang="en-US"/>
                </a:defPPr>
                <a:lvl1pPr algn="ctr">
                  <a:defRPr sz="1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E" dirty="0"/>
                  <a:t>Code</a:t>
                </a:r>
              </a:p>
              <a:p>
                <a:r>
                  <a:rPr lang="en-IE" dirty="0"/>
                  <a:t>Generation</a:t>
                </a:r>
              </a:p>
            </p:txBody>
          </p:sp>
        </p:grpSp>
        <p:sp>
          <p:nvSpPr>
            <p:cNvPr id="170" name="Left Bracket 169">
              <a:extLst>
                <a:ext uri="{FF2B5EF4-FFF2-40B4-BE49-F238E27FC236}">
                  <a16:creationId xmlns:a16="http://schemas.microsoft.com/office/drawing/2014/main" id="{B327E59B-2C07-26A9-9530-CE14A67ED501}"/>
                </a:ext>
              </a:extLst>
            </p:cNvPr>
            <p:cNvSpPr/>
            <p:nvPr/>
          </p:nvSpPr>
          <p:spPr>
            <a:xfrm rot="16200000">
              <a:off x="3965819" y="1901726"/>
              <a:ext cx="82414" cy="1217417"/>
            </a:xfrm>
            <a:prstGeom prst="leftBracket">
              <a:avLst>
                <a:gd name="adj" fmla="val 108333"/>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solidFill>
                  <a:schemeClr val="tx1"/>
                </a:solidFill>
              </a:endParaRPr>
            </a:p>
          </p:txBody>
        </p:sp>
        <p:pic>
          <p:nvPicPr>
            <p:cNvPr id="174" name="Graphic 173" descr="Gears with solid fill">
              <a:extLst>
                <a:ext uri="{FF2B5EF4-FFF2-40B4-BE49-F238E27FC236}">
                  <a16:creationId xmlns:a16="http://schemas.microsoft.com/office/drawing/2014/main" id="{26307416-CE93-33F7-7072-6C7263E1E4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37549" y="1747812"/>
              <a:ext cx="738952" cy="738952"/>
            </a:xfrm>
            <a:prstGeom prst="rect">
              <a:avLst/>
            </a:prstGeom>
          </p:spPr>
        </p:pic>
        <p:sp>
          <p:nvSpPr>
            <p:cNvPr id="181" name="TextBox 180">
              <a:extLst>
                <a:ext uri="{FF2B5EF4-FFF2-40B4-BE49-F238E27FC236}">
                  <a16:creationId xmlns:a16="http://schemas.microsoft.com/office/drawing/2014/main" id="{9180A79B-0D21-BE2D-677D-0614844C4491}"/>
                </a:ext>
              </a:extLst>
            </p:cNvPr>
            <p:cNvSpPr txBox="1"/>
            <p:nvPr/>
          </p:nvSpPr>
          <p:spPr>
            <a:xfrm>
              <a:off x="3642340" y="3178465"/>
              <a:ext cx="729367" cy="738664"/>
            </a:xfrm>
            <a:prstGeom prst="rect">
              <a:avLst/>
            </a:prstGeom>
            <a:noFill/>
          </p:spPr>
          <p:txBody>
            <a:bodyPr wrap="none" lIns="0" tIns="0" rIns="0" bIns="0" rtlCol="0" anchor="b">
              <a:spAutoFit/>
            </a:bodyPr>
            <a:lstStyle/>
            <a:p>
              <a:pPr marL="171450" indent="-171450" algn="l">
                <a:buFont typeface="Wingdings" panose="05000000000000000000" pitchFamily="2" charset="2"/>
                <a:buChar char="§"/>
              </a:pPr>
              <a:r>
                <a:rPr lang="en-IE" sz="800" dirty="0">
                  <a:solidFill>
                    <a:schemeClr val="tx1">
                      <a:lumMod val="10000"/>
                      <a:lumOff val="90000"/>
                    </a:schemeClr>
                  </a:solidFill>
                </a:rPr>
                <a:t>Web apps</a:t>
              </a:r>
            </a:p>
            <a:p>
              <a:pPr marL="171450" indent="-171450" algn="l">
                <a:buFont typeface="Wingdings" panose="05000000000000000000" pitchFamily="2" charset="2"/>
                <a:buChar char="§"/>
              </a:pPr>
              <a:r>
                <a:rPr lang="en-IE" sz="800" dirty="0">
                  <a:solidFill>
                    <a:schemeClr val="tx1">
                      <a:lumMod val="10000"/>
                      <a:lumOff val="90000"/>
                    </a:schemeClr>
                  </a:solidFill>
                </a:rPr>
                <a:t>Databases</a:t>
              </a:r>
            </a:p>
            <a:p>
              <a:pPr marL="171450" indent="-171450" algn="l">
                <a:buFont typeface="Wingdings" panose="05000000000000000000" pitchFamily="2" charset="2"/>
                <a:buChar char="§"/>
              </a:pPr>
              <a:r>
                <a:rPr lang="en-IE" sz="800" dirty="0">
                  <a:solidFill>
                    <a:schemeClr val="tx1">
                      <a:lumMod val="10000"/>
                      <a:lumOff val="90000"/>
                    </a:schemeClr>
                  </a:solidFill>
                </a:rPr>
                <a:t>BAF agents</a:t>
              </a:r>
            </a:p>
            <a:p>
              <a:pPr marL="171450" indent="-171450" algn="l">
                <a:buFont typeface="Wingdings" panose="05000000000000000000" pitchFamily="2" charset="2"/>
                <a:buChar char="§"/>
              </a:pPr>
              <a:r>
                <a:rPr lang="en-IE" sz="800" dirty="0">
                  <a:solidFill>
                    <a:schemeClr val="tx1">
                      <a:lumMod val="10000"/>
                      <a:lumOff val="90000"/>
                    </a:schemeClr>
                  </a:solidFill>
                </a:rPr>
                <a:t>Mobile apps</a:t>
              </a:r>
            </a:p>
            <a:p>
              <a:pPr marL="171450" indent="-171450" algn="l">
                <a:buFont typeface="Wingdings" panose="05000000000000000000" pitchFamily="2" charset="2"/>
                <a:buChar char="§"/>
              </a:pPr>
              <a:r>
                <a:rPr lang="en-IE" sz="800" dirty="0">
                  <a:solidFill>
                    <a:schemeClr val="tx1">
                      <a:lumMod val="10000"/>
                      <a:lumOff val="90000"/>
                    </a:schemeClr>
                  </a:solidFill>
                </a:rPr>
                <a:t>And more…</a:t>
              </a:r>
            </a:p>
            <a:p>
              <a:pPr marL="171450" indent="-171450" algn="l">
                <a:buFont typeface="Wingdings" panose="05000000000000000000" pitchFamily="2" charset="2"/>
                <a:buChar char="§"/>
              </a:pPr>
              <a:endParaRPr lang="en-IE" sz="800" dirty="0">
                <a:solidFill>
                  <a:schemeClr val="tx1">
                    <a:lumMod val="10000"/>
                    <a:lumOff val="90000"/>
                  </a:schemeClr>
                </a:solidFill>
              </a:endParaRPr>
            </a:p>
          </p:txBody>
        </p:sp>
      </p:grpSp>
      <p:sp>
        <p:nvSpPr>
          <p:cNvPr id="182" name="Arrow: Right 181">
            <a:extLst>
              <a:ext uri="{FF2B5EF4-FFF2-40B4-BE49-F238E27FC236}">
                <a16:creationId xmlns:a16="http://schemas.microsoft.com/office/drawing/2014/main" id="{5F491D7A-5E42-5A7A-2AB7-9E105F3A585A}"/>
              </a:ext>
            </a:extLst>
          </p:cNvPr>
          <p:cNvSpPr/>
          <p:nvPr/>
        </p:nvSpPr>
        <p:spPr>
          <a:xfrm>
            <a:off x="4871274" y="2980889"/>
            <a:ext cx="357258" cy="18697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nvGrpSpPr>
          <p:cNvPr id="205" name="Group 204">
            <a:extLst>
              <a:ext uri="{FF2B5EF4-FFF2-40B4-BE49-F238E27FC236}">
                <a16:creationId xmlns:a16="http://schemas.microsoft.com/office/drawing/2014/main" id="{05306B00-80E2-866B-1CB7-8BCA383D62EE}"/>
              </a:ext>
            </a:extLst>
          </p:cNvPr>
          <p:cNvGrpSpPr/>
          <p:nvPr/>
        </p:nvGrpSpPr>
        <p:grpSpPr>
          <a:xfrm>
            <a:off x="5401603" y="2092755"/>
            <a:ext cx="1225575" cy="2328782"/>
            <a:chOff x="5321121" y="1588347"/>
            <a:chExt cx="1225575" cy="2328782"/>
          </a:xfrm>
        </p:grpSpPr>
        <p:sp>
          <p:nvSpPr>
            <p:cNvPr id="195" name="Rectangle: Rounded Corners 194">
              <a:extLst>
                <a:ext uri="{FF2B5EF4-FFF2-40B4-BE49-F238E27FC236}">
                  <a16:creationId xmlns:a16="http://schemas.microsoft.com/office/drawing/2014/main" id="{3C4AA374-53E2-2B47-A20E-38A0380C0329}"/>
                </a:ext>
              </a:extLst>
            </p:cNvPr>
            <p:cNvSpPr/>
            <p:nvPr/>
          </p:nvSpPr>
          <p:spPr>
            <a:xfrm>
              <a:off x="5329281" y="1588347"/>
              <a:ext cx="1217415" cy="2328782"/>
            </a:xfrm>
            <a:prstGeom prst="roundRect">
              <a:avLst/>
            </a:prstGeom>
            <a:gradFill>
              <a:gsLst>
                <a:gs pos="0">
                  <a:srgbClr val="75C1BD"/>
                </a:gs>
                <a:gs pos="60000">
                  <a:srgbClr val="51768D"/>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6" name="TextBox 195">
              <a:extLst>
                <a:ext uri="{FF2B5EF4-FFF2-40B4-BE49-F238E27FC236}">
                  <a16:creationId xmlns:a16="http://schemas.microsoft.com/office/drawing/2014/main" id="{7F1B2EC0-8B7D-A600-6EAE-F85B742A8DF4}"/>
                </a:ext>
              </a:extLst>
            </p:cNvPr>
            <p:cNvSpPr txBox="1"/>
            <p:nvPr/>
          </p:nvSpPr>
          <p:spPr>
            <a:xfrm>
              <a:off x="5536585" y="2690159"/>
              <a:ext cx="817533" cy="369332"/>
            </a:xfrm>
            <a:prstGeom prst="rect">
              <a:avLst/>
            </a:prstGeom>
            <a:noFill/>
          </p:spPr>
          <p:txBody>
            <a:bodyPr wrap="none" lIns="0" tIns="0" rIns="0" bIns="0" rtlCol="0" anchor="b">
              <a:spAutoFit/>
            </a:bodyPr>
            <a:lstStyle>
              <a:defPPr>
                <a:defRPr lang="en-US"/>
              </a:defPPr>
              <a:lvl1pPr algn="ctr">
                <a:defRPr sz="12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IE" dirty="0"/>
                <a:t>Deployment</a:t>
              </a:r>
            </a:p>
            <a:p>
              <a:endParaRPr lang="en-IE" dirty="0"/>
            </a:p>
          </p:txBody>
        </p:sp>
        <p:sp>
          <p:nvSpPr>
            <p:cNvPr id="194" name="Left Bracket 193">
              <a:extLst>
                <a:ext uri="{FF2B5EF4-FFF2-40B4-BE49-F238E27FC236}">
                  <a16:creationId xmlns:a16="http://schemas.microsoft.com/office/drawing/2014/main" id="{9AB04209-CDF2-4C20-7E7F-069F0801E001}"/>
                </a:ext>
              </a:extLst>
            </p:cNvPr>
            <p:cNvSpPr/>
            <p:nvPr/>
          </p:nvSpPr>
          <p:spPr>
            <a:xfrm rot="16200000">
              <a:off x="5888623" y="1901726"/>
              <a:ext cx="82414" cy="1217417"/>
            </a:xfrm>
            <a:prstGeom prst="leftBracket">
              <a:avLst>
                <a:gd name="adj" fmla="val 108333"/>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192" name="TextBox 191">
              <a:extLst>
                <a:ext uri="{FF2B5EF4-FFF2-40B4-BE49-F238E27FC236}">
                  <a16:creationId xmlns:a16="http://schemas.microsoft.com/office/drawing/2014/main" id="{CD88C838-2F10-34ED-BF5E-794E321310B6}"/>
                </a:ext>
              </a:extLst>
            </p:cNvPr>
            <p:cNvSpPr txBox="1"/>
            <p:nvPr/>
          </p:nvSpPr>
          <p:spPr>
            <a:xfrm>
              <a:off x="5521063" y="3178465"/>
              <a:ext cx="817533" cy="369332"/>
            </a:xfrm>
            <a:prstGeom prst="rect">
              <a:avLst/>
            </a:prstGeom>
            <a:noFill/>
          </p:spPr>
          <p:txBody>
            <a:bodyPr wrap="square" lIns="0" tIns="0" rIns="0" bIns="0" rtlCol="0" anchor="b">
              <a:spAutoFit/>
            </a:bodyPr>
            <a:lstStyle/>
            <a:p>
              <a:pPr marL="171450" indent="-171450" algn="l">
                <a:buFont typeface="Wingdings" panose="05000000000000000000" pitchFamily="2" charset="2"/>
                <a:buChar char="§"/>
              </a:pPr>
              <a:r>
                <a:rPr lang="en-IE" sz="800" dirty="0">
                  <a:solidFill>
                    <a:schemeClr val="tx1">
                      <a:lumMod val="10000"/>
                      <a:lumOff val="90000"/>
                    </a:schemeClr>
                  </a:solidFill>
                </a:rPr>
                <a:t>AWS</a:t>
              </a:r>
            </a:p>
            <a:p>
              <a:pPr marL="171450" indent="-171450" algn="l">
                <a:buFont typeface="Wingdings" panose="05000000000000000000" pitchFamily="2" charset="2"/>
                <a:buChar char="§"/>
              </a:pPr>
              <a:r>
                <a:rPr lang="en-IE" sz="800" dirty="0">
                  <a:solidFill>
                    <a:schemeClr val="tx1">
                      <a:lumMod val="10000"/>
                      <a:lumOff val="90000"/>
                    </a:schemeClr>
                  </a:solidFill>
                </a:rPr>
                <a:t>GCP</a:t>
              </a:r>
            </a:p>
            <a:p>
              <a:pPr marL="171450" indent="-171450" algn="l">
                <a:buFont typeface="Wingdings" panose="05000000000000000000" pitchFamily="2" charset="2"/>
                <a:buChar char="§"/>
              </a:pPr>
              <a:r>
                <a:rPr lang="en-IE" sz="800" dirty="0">
                  <a:solidFill>
                    <a:schemeClr val="tx1">
                      <a:lumMod val="10000"/>
                      <a:lumOff val="90000"/>
                    </a:schemeClr>
                  </a:solidFill>
                </a:rPr>
                <a:t>Locally</a:t>
              </a:r>
            </a:p>
          </p:txBody>
        </p:sp>
        <p:pic>
          <p:nvPicPr>
            <p:cNvPr id="197" name="Graphic 196" descr="Upload with solid fill">
              <a:extLst>
                <a:ext uri="{FF2B5EF4-FFF2-40B4-BE49-F238E27FC236}">
                  <a16:creationId xmlns:a16="http://schemas.microsoft.com/office/drawing/2014/main" id="{193D23D3-945D-545C-676A-E6836F6385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808" b="11804"/>
            <a:stretch>
              <a:fillRect/>
            </a:stretch>
          </p:blipFill>
          <p:spPr>
            <a:xfrm>
              <a:off x="5527326" y="1787988"/>
              <a:ext cx="826792" cy="639841"/>
            </a:xfrm>
            <a:prstGeom prst="rect">
              <a:avLst/>
            </a:prstGeom>
          </p:spPr>
        </p:pic>
      </p:grpSp>
      <p:sp>
        <p:nvSpPr>
          <p:cNvPr id="198" name="Arrow: Right 197">
            <a:extLst>
              <a:ext uri="{FF2B5EF4-FFF2-40B4-BE49-F238E27FC236}">
                <a16:creationId xmlns:a16="http://schemas.microsoft.com/office/drawing/2014/main" id="{3926249D-F25E-6FA1-0B3A-0A85B144DEB0}"/>
              </a:ext>
            </a:extLst>
          </p:cNvPr>
          <p:cNvSpPr/>
          <p:nvPr/>
        </p:nvSpPr>
        <p:spPr>
          <a:xfrm>
            <a:off x="6792092" y="2980889"/>
            <a:ext cx="357258" cy="186971"/>
          </a:xfrm>
          <a:prstGeom prst="rightArrow">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204" name="Picture 203" descr="A blue and black logo&#10;&#10;AI-generated content may be incorrect.">
            <a:extLst>
              <a:ext uri="{FF2B5EF4-FFF2-40B4-BE49-F238E27FC236}">
                <a16:creationId xmlns:a16="http://schemas.microsoft.com/office/drawing/2014/main" id="{8EE6A5DD-E10D-008C-81A4-E27A6B370A2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22421" y="187427"/>
            <a:ext cx="1461579" cy="335560"/>
          </a:xfrm>
          <a:prstGeom prst="rect">
            <a:avLst/>
          </a:prstGeom>
        </p:spPr>
      </p:pic>
      <p:sp>
        <p:nvSpPr>
          <p:cNvPr id="2" name="Content Placeholder 3">
            <a:extLst>
              <a:ext uri="{FF2B5EF4-FFF2-40B4-BE49-F238E27FC236}">
                <a16:creationId xmlns:a16="http://schemas.microsoft.com/office/drawing/2014/main" id="{A3AF9855-58C7-2BA7-3A4C-1D52D80AF34B}"/>
              </a:ext>
            </a:extLst>
          </p:cNvPr>
          <p:cNvSpPr txBox="1">
            <a:spLocks/>
          </p:cNvSpPr>
          <p:nvPr/>
        </p:nvSpPr>
        <p:spPr>
          <a:xfrm>
            <a:off x="579383" y="1004789"/>
            <a:ext cx="3445707" cy="893331"/>
          </a:xfrm>
          <a:prstGeom prst="rect">
            <a:avLst/>
          </a:prstGeom>
        </p:spPr>
        <p:txBody>
          <a:bodyPr vert="horz" lIns="0" tIns="0" rIns="0" bIns="0" rtlCol="0" anchor="t">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Wingdings" panose="05000000000000000000" pitchFamily="2" charset="2"/>
              <a:buChar char="Ø"/>
            </a:pPr>
            <a:r>
              <a:rPr lang="en-US" sz="1200" dirty="0">
                <a:solidFill>
                  <a:schemeClr val="tx2"/>
                </a:solidFill>
              </a:rPr>
              <a:t>Low-code approach for smart software</a:t>
            </a:r>
            <a:endParaRPr lang="en-US" sz="1200" dirty="0">
              <a:solidFill>
                <a:schemeClr val="tx2"/>
              </a:solidFill>
              <a:cs typeface="Arial"/>
            </a:endParaRPr>
          </a:p>
          <a:p>
            <a:pPr marL="285750" indent="-285750">
              <a:buFont typeface="Wingdings" panose="05000000000000000000" pitchFamily="2" charset="2"/>
              <a:buChar char="Ø"/>
            </a:pPr>
            <a:r>
              <a:rPr lang="en-US" sz="1200" dirty="0">
                <a:solidFill>
                  <a:schemeClr val="tx2"/>
                </a:solidFill>
                <a:cs typeface="Arial"/>
              </a:rPr>
              <a:t>Open-source</a:t>
            </a:r>
          </a:p>
          <a:p>
            <a:pPr marL="285750" indent="-285750">
              <a:buFont typeface="Wingdings" panose="05000000000000000000" pitchFamily="2" charset="2"/>
              <a:buChar char="Ø"/>
            </a:pPr>
            <a:r>
              <a:rPr lang="en-US" sz="1200" dirty="0">
                <a:solidFill>
                  <a:schemeClr val="tx2"/>
                </a:solidFill>
                <a:cs typeface="Arial"/>
              </a:rPr>
              <a:t>5-year FNR PEARL project</a:t>
            </a:r>
            <a:endParaRPr lang="en-US" sz="1200" b="1" dirty="0">
              <a:solidFill>
                <a:schemeClr val="tx2"/>
              </a:solidFill>
              <a:cs typeface="Arial" panose="020B0604020202020204"/>
            </a:endParaRPr>
          </a:p>
          <a:p>
            <a:pPr marL="285750" indent="-285750"/>
            <a:endParaRPr lang="en-US" sz="1200" b="0" dirty="0">
              <a:solidFill>
                <a:srgbClr val="537992"/>
              </a:solidFill>
              <a:cs typeface="Arial" panose="020B0604020202020204"/>
            </a:endParaRPr>
          </a:p>
          <a:p>
            <a:endParaRPr lang="en-US" sz="1200" dirty="0">
              <a:solidFill>
                <a:srgbClr val="00AEBC"/>
              </a:solidFill>
              <a:cs typeface="Arial" panose="020B0604020202020204"/>
            </a:endParaRPr>
          </a:p>
        </p:txBody>
      </p:sp>
      <p:grpSp>
        <p:nvGrpSpPr>
          <p:cNvPr id="48" name="Group 47">
            <a:extLst>
              <a:ext uri="{FF2B5EF4-FFF2-40B4-BE49-F238E27FC236}">
                <a16:creationId xmlns:a16="http://schemas.microsoft.com/office/drawing/2014/main" id="{1EA21692-734C-3385-11A9-E99C08BD38D4}"/>
              </a:ext>
            </a:extLst>
          </p:cNvPr>
          <p:cNvGrpSpPr/>
          <p:nvPr/>
        </p:nvGrpSpPr>
        <p:grpSpPr>
          <a:xfrm>
            <a:off x="7354765" y="2723857"/>
            <a:ext cx="1235032" cy="1143682"/>
            <a:chOff x="7258027" y="1360315"/>
            <a:chExt cx="1235032" cy="1143682"/>
          </a:xfrm>
        </p:grpSpPr>
        <p:sp>
          <p:nvSpPr>
            <p:cNvPr id="13" name="Isosceles Triangle 12">
              <a:extLst>
                <a:ext uri="{FF2B5EF4-FFF2-40B4-BE49-F238E27FC236}">
                  <a16:creationId xmlns:a16="http://schemas.microsoft.com/office/drawing/2014/main" id="{9541BA43-B5A0-172D-3B5C-DE462D44AD94}"/>
                </a:ext>
              </a:extLst>
            </p:cNvPr>
            <p:cNvSpPr/>
            <p:nvPr/>
          </p:nvSpPr>
          <p:spPr>
            <a:xfrm>
              <a:off x="7622914" y="1963493"/>
              <a:ext cx="351269" cy="258523"/>
            </a:xfrm>
            <a:prstGeom prst="triangle">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8" name="Rectangle: Rounded Corners 7">
              <a:extLst>
                <a:ext uri="{FF2B5EF4-FFF2-40B4-BE49-F238E27FC236}">
                  <a16:creationId xmlns:a16="http://schemas.microsoft.com/office/drawing/2014/main" id="{0F8506ED-611B-C7BF-EA29-ADC659ED9648}"/>
                </a:ext>
              </a:extLst>
            </p:cNvPr>
            <p:cNvSpPr/>
            <p:nvPr/>
          </p:nvSpPr>
          <p:spPr>
            <a:xfrm>
              <a:off x="7258027" y="1360315"/>
              <a:ext cx="1081044" cy="732440"/>
            </a:xfrm>
            <a:prstGeom prst="roundRect">
              <a:avLst>
                <a:gd name="adj" fmla="val 6996"/>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9" name="Rectangle 8">
              <a:extLst>
                <a:ext uri="{FF2B5EF4-FFF2-40B4-BE49-F238E27FC236}">
                  <a16:creationId xmlns:a16="http://schemas.microsoft.com/office/drawing/2014/main" id="{979ABF90-1A96-2389-724A-4DB315E96B12}"/>
                </a:ext>
              </a:extLst>
            </p:cNvPr>
            <p:cNvSpPr/>
            <p:nvPr/>
          </p:nvSpPr>
          <p:spPr>
            <a:xfrm>
              <a:off x="7258027" y="1430578"/>
              <a:ext cx="1081044" cy="481321"/>
            </a:xfrm>
            <a:prstGeom prst="rect">
              <a:avLst/>
            </a:prstGeom>
            <a:solidFill>
              <a:schemeClr val="accent2">
                <a:lumMod val="60000"/>
                <a:lumOff val="4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11" name="Straight Connector 10">
              <a:extLst>
                <a:ext uri="{FF2B5EF4-FFF2-40B4-BE49-F238E27FC236}">
                  <a16:creationId xmlns:a16="http://schemas.microsoft.com/office/drawing/2014/main" id="{E1C16F8B-721D-5FC9-3011-351530EA1065}"/>
                </a:ext>
              </a:extLst>
            </p:cNvPr>
            <p:cNvCxnSpPr>
              <a:cxnSpLocks/>
            </p:cNvCxnSpPr>
            <p:nvPr/>
          </p:nvCxnSpPr>
          <p:spPr>
            <a:xfrm>
              <a:off x="7740502" y="2002331"/>
              <a:ext cx="116094"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A73E6A-3043-FC72-095A-0E6394B4ED26}"/>
                </a:ext>
              </a:extLst>
            </p:cNvPr>
            <p:cNvCxnSpPr>
              <a:cxnSpLocks/>
            </p:cNvCxnSpPr>
            <p:nvPr/>
          </p:nvCxnSpPr>
          <p:spPr>
            <a:xfrm>
              <a:off x="7537302" y="2222016"/>
              <a:ext cx="515908"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C0859A-377D-57FA-31E1-EB495120CFD9}"/>
                </a:ext>
              </a:extLst>
            </p:cNvPr>
            <p:cNvCxnSpPr>
              <a:cxnSpLocks/>
            </p:cNvCxnSpPr>
            <p:nvPr/>
          </p:nvCxnSpPr>
          <p:spPr>
            <a:xfrm>
              <a:off x="7322421" y="1540051"/>
              <a:ext cx="53417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744C7E-AB56-A067-D421-7D934E971BEE}"/>
                </a:ext>
              </a:extLst>
            </p:cNvPr>
            <p:cNvCxnSpPr>
              <a:cxnSpLocks/>
            </p:cNvCxnSpPr>
            <p:nvPr/>
          </p:nvCxnSpPr>
          <p:spPr>
            <a:xfrm>
              <a:off x="7322421" y="1727346"/>
              <a:ext cx="69381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78B9AB-E703-3DB8-8E93-F28C1DEB6BE9}"/>
                </a:ext>
              </a:extLst>
            </p:cNvPr>
            <p:cNvCxnSpPr>
              <a:cxnSpLocks/>
            </p:cNvCxnSpPr>
            <p:nvPr/>
          </p:nvCxnSpPr>
          <p:spPr>
            <a:xfrm>
              <a:off x="7322421" y="1641651"/>
              <a:ext cx="32551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85895F-2E01-67D2-82F6-F27ED31F1757}"/>
                </a:ext>
              </a:extLst>
            </p:cNvPr>
            <p:cNvCxnSpPr>
              <a:cxnSpLocks/>
            </p:cNvCxnSpPr>
            <p:nvPr/>
          </p:nvCxnSpPr>
          <p:spPr>
            <a:xfrm>
              <a:off x="7322421" y="1819451"/>
              <a:ext cx="162759"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8BE8027A-2F48-5D84-3352-7ABC991C8081}"/>
                </a:ext>
              </a:extLst>
            </p:cNvPr>
            <p:cNvSpPr/>
            <p:nvPr/>
          </p:nvSpPr>
          <p:spPr>
            <a:xfrm>
              <a:off x="7879397" y="1615942"/>
              <a:ext cx="515908" cy="732439"/>
            </a:xfrm>
            <a:prstGeom prst="roundRect">
              <a:avLst>
                <a:gd name="adj" fmla="val 6996"/>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pic>
          <p:nvPicPr>
            <p:cNvPr id="7" name="Graphic 6" descr="Robot with solid fill">
              <a:extLst>
                <a:ext uri="{FF2B5EF4-FFF2-40B4-BE49-F238E27FC236}">
                  <a16:creationId xmlns:a16="http://schemas.microsoft.com/office/drawing/2014/main" id="{02F3ABA6-3827-851A-4F46-69BCC2EBBB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1373" y="1760902"/>
              <a:ext cx="447766" cy="447766"/>
            </a:xfrm>
            <a:prstGeom prst="rect">
              <a:avLst/>
            </a:prstGeom>
          </p:spPr>
        </p:pic>
        <p:cxnSp>
          <p:nvCxnSpPr>
            <p:cNvPr id="28" name="Straight Connector 27">
              <a:extLst>
                <a:ext uri="{FF2B5EF4-FFF2-40B4-BE49-F238E27FC236}">
                  <a16:creationId xmlns:a16="http://schemas.microsoft.com/office/drawing/2014/main" id="{5391DAEA-1A90-3006-7220-0FB099415D14}"/>
                </a:ext>
              </a:extLst>
            </p:cNvPr>
            <p:cNvCxnSpPr>
              <a:cxnSpLocks/>
            </p:cNvCxnSpPr>
            <p:nvPr/>
          </p:nvCxnSpPr>
          <p:spPr>
            <a:xfrm>
              <a:off x="7879397" y="2255571"/>
              <a:ext cx="524068"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0C637CC-844B-9123-8643-1DA01A2858EC}"/>
                </a:ext>
              </a:extLst>
            </p:cNvPr>
            <p:cNvCxnSpPr>
              <a:cxnSpLocks/>
            </p:cNvCxnSpPr>
            <p:nvPr/>
          </p:nvCxnSpPr>
          <p:spPr>
            <a:xfrm>
              <a:off x="8117840" y="2308493"/>
              <a:ext cx="381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Graphic 35" descr="Chat bubble with solid fill">
              <a:extLst>
                <a:ext uri="{FF2B5EF4-FFF2-40B4-BE49-F238E27FC236}">
                  <a16:creationId xmlns:a16="http://schemas.microsoft.com/office/drawing/2014/main" id="{DC3D66AC-6370-88BC-90AE-0823E770C2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34794" y="1650086"/>
              <a:ext cx="231457" cy="231457"/>
            </a:xfrm>
            <a:prstGeom prst="rect">
              <a:avLst/>
            </a:prstGeom>
          </p:spPr>
        </p:pic>
        <p:sp>
          <p:nvSpPr>
            <p:cNvPr id="37" name="Rectangle: Rounded Corners 36">
              <a:extLst>
                <a:ext uri="{FF2B5EF4-FFF2-40B4-BE49-F238E27FC236}">
                  <a16:creationId xmlns:a16="http://schemas.microsoft.com/office/drawing/2014/main" id="{34E71692-D9A4-5787-F6C6-4B7578F90BF0}"/>
                </a:ext>
              </a:extLst>
            </p:cNvPr>
            <p:cNvSpPr/>
            <p:nvPr/>
          </p:nvSpPr>
          <p:spPr>
            <a:xfrm>
              <a:off x="8187324" y="1959898"/>
              <a:ext cx="305735" cy="544099"/>
            </a:xfrm>
            <a:prstGeom prst="roundRect">
              <a:avLst>
                <a:gd name="adj" fmla="val 6996"/>
              </a:avLst>
            </a:prstGeom>
            <a:solidFill>
              <a:schemeClr val="bg1"/>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cxnSp>
          <p:nvCxnSpPr>
            <p:cNvPr id="39" name="Straight Connector 38">
              <a:extLst>
                <a:ext uri="{FF2B5EF4-FFF2-40B4-BE49-F238E27FC236}">
                  <a16:creationId xmlns:a16="http://schemas.microsoft.com/office/drawing/2014/main" id="{3C3E087A-7DAE-90BD-B307-A2622B6D84BD}"/>
                </a:ext>
              </a:extLst>
            </p:cNvPr>
            <p:cNvCxnSpPr>
              <a:cxnSpLocks/>
            </p:cNvCxnSpPr>
            <p:nvPr/>
          </p:nvCxnSpPr>
          <p:spPr>
            <a:xfrm>
              <a:off x="8187324" y="2430831"/>
              <a:ext cx="305735"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ED14E1-2E74-3F73-C9DD-9F0B6E0DCA18}"/>
                </a:ext>
              </a:extLst>
            </p:cNvPr>
            <p:cNvCxnSpPr>
              <a:cxnSpLocks/>
            </p:cNvCxnSpPr>
            <p:nvPr/>
          </p:nvCxnSpPr>
          <p:spPr>
            <a:xfrm>
              <a:off x="8323580" y="2468513"/>
              <a:ext cx="3810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Graphic 46" descr="Single gear with solid fill">
              <a:extLst>
                <a:ext uri="{FF2B5EF4-FFF2-40B4-BE49-F238E27FC236}">
                  <a16:creationId xmlns:a16="http://schemas.microsoft.com/office/drawing/2014/main" id="{AB75AEDA-E8B6-AFCE-4E48-6CD7459E72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8212626" y="2075160"/>
              <a:ext cx="256740" cy="256740"/>
            </a:xfrm>
            <a:prstGeom prst="rect">
              <a:avLst/>
            </a:prstGeom>
          </p:spPr>
        </p:pic>
      </p:grpSp>
    </p:spTree>
    <p:extLst>
      <p:ext uri="{BB962C8B-B14F-4D97-AF65-F5344CB8AC3E}">
        <p14:creationId xmlns:p14="http://schemas.microsoft.com/office/powerpoint/2010/main" val="2309619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ED585-CE34-C8B5-3B04-651E16293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08466-75CF-2C48-40D5-1F184DDEABC5}"/>
              </a:ext>
            </a:extLst>
          </p:cNvPr>
          <p:cNvSpPr>
            <a:spLocks noGrp="1"/>
          </p:cNvSpPr>
          <p:nvPr>
            <p:ph type="title"/>
          </p:nvPr>
        </p:nvSpPr>
        <p:spPr/>
        <p:txBody>
          <a:bodyPr/>
          <a:lstStyle/>
          <a:p>
            <a:r>
              <a:rPr lang="en-US" noProof="0" dirty="0"/>
              <a:t>Extension to </a:t>
            </a:r>
            <a:r>
              <a:rPr lang="en-US" noProof="0" dirty="0" err="1"/>
              <a:t>modelfed</a:t>
            </a:r>
            <a:r>
              <a:rPr lang="en-US" noProof="0" dirty="0"/>
              <a:t> for object modeling</a:t>
            </a:r>
          </a:p>
        </p:txBody>
      </p:sp>
      <p:sp>
        <p:nvSpPr>
          <p:cNvPr id="6" name="Slide Number Placeholder 5">
            <a:extLst>
              <a:ext uri="{FF2B5EF4-FFF2-40B4-BE49-F238E27FC236}">
                <a16:creationId xmlns:a16="http://schemas.microsoft.com/office/drawing/2014/main" id="{E72C8933-61C6-4700-092F-C6B21D76DE3F}"/>
              </a:ext>
            </a:extLst>
          </p:cNvPr>
          <p:cNvSpPr>
            <a:spLocks noGrp="1"/>
          </p:cNvSpPr>
          <p:nvPr>
            <p:ph type="sldNum" sz="quarter" idx="4"/>
          </p:nvPr>
        </p:nvSpPr>
        <p:spPr/>
        <p:txBody>
          <a:bodyPr/>
          <a:lstStyle/>
          <a:p>
            <a:fld id="{F4669F32-90E1-ED4F-B6D9-07697D6A4E9E}" type="slidenum">
              <a:rPr lang="en-GB" smtClean="0"/>
              <a:pPr/>
              <a:t>27</a:t>
            </a:fld>
            <a:endParaRPr lang="en-GB"/>
          </a:p>
        </p:txBody>
      </p:sp>
      <p:sp>
        <p:nvSpPr>
          <p:cNvPr id="28" name="Text Placeholder 76">
            <a:extLst>
              <a:ext uri="{FF2B5EF4-FFF2-40B4-BE49-F238E27FC236}">
                <a16:creationId xmlns:a16="http://schemas.microsoft.com/office/drawing/2014/main" id="{888DB6FC-61E3-F0A5-05A4-FFE41B1A7D60}"/>
              </a:ext>
            </a:extLst>
          </p:cNvPr>
          <p:cNvSpPr txBox="1">
            <a:spLocks/>
          </p:cNvSpPr>
          <p:nvPr/>
        </p:nvSpPr>
        <p:spPr>
          <a:xfrm>
            <a:off x="5475163" y="2066262"/>
            <a:ext cx="3525253" cy="756048"/>
          </a:xfrm>
          <a:prstGeom prst="rect">
            <a:avLst/>
          </a:prstGeom>
        </p:spPr>
        <p:txBody>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endParaRPr lang="en-US" sz="1400" dirty="0">
              <a:solidFill>
                <a:schemeClr val="tx2"/>
              </a:solidFill>
            </a:endParaRPr>
          </a:p>
        </p:txBody>
      </p:sp>
      <p:pic>
        <p:nvPicPr>
          <p:cNvPr id="4" name="Picture 3">
            <a:extLst>
              <a:ext uri="{FF2B5EF4-FFF2-40B4-BE49-F238E27FC236}">
                <a16:creationId xmlns:a16="http://schemas.microsoft.com/office/drawing/2014/main" id="{45810B97-C482-E93E-945E-FABF43E577F1}"/>
              </a:ext>
            </a:extLst>
          </p:cNvPr>
          <p:cNvPicPr>
            <a:picLocks noChangeAspect="1"/>
          </p:cNvPicPr>
          <p:nvPr/>
        </p:nvPicPr>
        <p:blipFill>
          <a:blip r:embed="rId3"/>
          <a:stretch>
            <a:fillRect/>
          </a:stretch>
        </p:blipFill>
        <p:spPr>
          <a:xfrm>
            <a:off x="1996217" y="1257186"/>
            <a:ext cx="5151566" cy="2629128"/>
          </a:xfrm>
          <a:prstGeom prst="rect">
            <a:avLst/>
          </a:prstGeom>
        </p:spPr>
      </p:pic>
    </p:spTree>
    <p:extLst>
      <p:ext uri="{BB962C8B-B14F-4D97-AF65-F5344CB8AC3E}">
        <p14:creationId xmlns:p14="http://schemas.microsoft.com/office/powerpoint/2010/main" val="1719991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CCD1D0-7B71-32A3-DBE7-D01B5D1D36A1}"/>
              </a:ext>
            </a:extLst>
          </p:cNvPr>
          <p:cNvSpPr>
            <a:spLocks noGrp="1"/>
          </p:cNvSpPr>
          <p:nvPr>
            <p:ph type="ftr" sz="quarter" idx="3"/>
          </p:nvPr>
        </p:nvSpPr>
        <p:spPr>
          <a:xfrm>
            <a:off x="2788285" y="4867276"/>
            <a:ext cx="3384550" cy="173831"/>
          </a:xfrm>
        </p:spPr>
        <p:txBody>
          <a:bodyPr/>
          <a:lstStyle/>
          <a:p>
            <a:endParaRPr lang="en-GB"/>
          </a:p>
        </p:txBody>
      </p:sp>
      <p:sp>
        <p:nvSpPr>
          <p:cNvPr id="5" name="Slide Number Placeholder 4">
            <a:extLst>
              <a:ext uri="{FF2B5EF4-FFF2-40B4-BE49-F238E27FC236}">
                <a16:creationId xmlns:a16="http://schemas.microsoft.com/office/drawing/2014/main" id="{F59FB46F-86D9-E021-3343-8FE3FFAD6546}"/>
              </a:ext>
            </a:extLst>
          </p:cNvPr>
          <p:cNvSpPr>
            <a:spLocks noGrp="1"/>
          </p:cNvSpPr>
          <p:nvPr>
            <p:ph type="sldNum" sz="quarter" idx="4"/>
          </p:nvPr>
        </p:nvSpPr>
        <p:spPr>
          <a:xfrm>
            <a:off x="260704" y="4867275"/>
            <a:ext cx="412203" cy="179492"/>
          </a:xfrm>
        </p:spPr>
        <p:txBody>
          <a:bodyPr/>
          <a:lstStyle/>
          <a:p>
            <a:fld id="{F4669F32-90E1-ED4F-B6D9-07697D6A4E9E}" type="slidenum">
              <a:rPr lang="en-GB" smtClean="0"/>
              <a:pPr/>
              <a:t>28</a:t>
            </a:fld>
            <a:endParaRPr lang="en-GB"/>
          </a:p>
        </p:txBody>
      </p:sp>
      <p:sp>
        <p:nvSpPr>
          <p:cNvPr id="3" name="Title 1">
            <a:extLst>
              <a:ext uri="{FF2B5EF4-FFF2-40B4-BE49-F238E27FC236}">
                <a16:creationId xmlns:a16="http://schemas.microsoft.com/office/drawing/2014/main" id="{43EAC177-3432-623C-4F9F-A6F5227B0549}"/>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a:t>BESSER Low-code Platform</a:t>
            </a:r>
          </a:p>
        </p:txBody>
      </p:sp>
      <p:sp>
        <p:nvSpPr>
          <p:cNvPr id="83" name="Rectangle 82">
            <a:extLst>
              <a:ext uri="{FF2B5EF4-FFF2-40B4-BE49-F238E27FC236}">
                <a16:creationId xmlns:a16="http://schemas.microsoft.com/office/drawing/2014/main" id="{B615C126-B1F0-E61B-2EE6-8E34E3FB520C}"/>
              </a:ext>
            </a:extLst>
          </p:cNvPr>
          <p:cNvSpPr/>
          <p:nvPr/>
        </p:nvSpPr>
        <p:spPr>
          <a:xfrm>
            <a:off x="5718056" y="1943693"/>
            <a:ext cx="874791" cy="2323006"/>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1013"/>
          </a:p>
        </p:txBody>
      </p:sp>
      <p:sp>
        <p:nvSpPr>
          <p:cNvPr id="84" name="Rectangle 83">
            <a:extLst>
              <a:ext uri="{FF2B5EF4-FFF2-40B4-BE49-F238E27FC236}">
                <a16:creationId xmlns:a16="http://schemas.microsoft.com/office/drawing/2014/main" id="{AC54D68C-289B-64A6-FDEA-32957B9C045D}"/>
              </a:ext>
            </a:extLst>
          </p:cNvPr>
          <p:cNvSpPr/>
          <p:nvPr/>
        </p:nvSpPr>
        <p:spPr>
          <a:xfrm>
            <a:off x="4221427" y="1943693"/>
            <a:ext cx="1077815" cy="2323007"/>
          </a:xfrm>
          <a:prstGeom prst="rect">
            <a:avLst/>
          </a:prstGeom>
          <a:ln w="19050">
            <a:prstDash val="sysDash"/>
          </a:ln>
        </p:spPr>
        <p:style>
          <a:lnRef idx="2">
            <a:schemeClr val="dk1"/>
          </a:lnRef>
          <a:fillRef idx="1">
            <a:schemeClr val="lt1"/>
          </a:fillRef>
          <a:effectRef idx="0">
            <a:schemeClr val="dk1"/>
          </a:effectRef>
          <a:fontRef idx="minor">
            <a:schemeClr val="dk1"/>
          </a:fontRef>
        </p:style>
        <p:txBody>
          <a:bodyPr tIns="108000" rtlCol="0" anchor="t" anchorCtr="0"/>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900" b="1"/>
              <a:t>Code Generators</a:t>
            </a:r>
          </a:p>
        </p:txBody>
      </p:sp>
      <p:pic>
        <p:nvPicPr>
          <p:cNvPr id="86" name="Graphic 85" descr="Gears with solid fill">
            <a:extLst>
              <a:ext uri="{FF2B5EF4-FFF2-40B4-BE49-F238E27FC236}">
                <a16:creationId xmlns:a16="http://schemas.microsoft.com/office/drawing/2014/main" id="{20A939D2-0462-538D-CDD9-C021B564A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156317">
            <a:off x="5115171" y="1808678"/>
            <a:ext cx="336935" cy="336935"/>
          </a:xfrm>
          <a:prstGeom prst="rect">
            <a:avLst/>
          </a:prstGeom>
        </p:spPr>
      </p:pic>
      <p:cxnSp>
        <p:nvCxnSpPr>
          <p:cNvPr id="87" name="Straight Arrow Connector 86">
            <a:extLst>
              <a:ext uri="{FF2B5EF4-FFF2-40B4-BE49-F238E27FC236}">
                <a16:creationId xmlns:a16="http://schemas.microsoft.com/office/drawing/2014/main" id="{399FE1D4-2230-5894-4B20-D4B2B8E25666}"/>
              </a:ext>
            </a:extLst>
          </p:cNvPr>
          <p:cNvCxnSpPr>
            <a:cxnSpLocks/>
            <a:stCxn id="84" idx="0"/>
            <a:endCxn id="138" idx="2"/>
          </p:cNvCxnSpPr>
          <p:nvPr/>
        </p:nvCxnSpPr>
        <p:spPr>
          <a:xfrm flipH="1" flipV="1">
            <a:off x="4751985" y="1262847"/>
            <a:ext cx="8350" cy="6808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D645A8F-104E-289A-0D55-5C02B17C712D}"/>
              </a:ext>
            </a:extLst>
          </p:cNvPr>
          <p:cNvSpPr txBox="1"/>
          <p:nvPr/>
        </p:nvSpPr>
        <p:spPr>
          <a:xfrm>
            <a:off x="4692034" y="1295897"/>
            <a:ext cx="562598" cy="30008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conforms to</a:t>
            </a:r>
          </a:p>
        </p:txBody>
      </p:sp>
      <p:sp>
        <p:nvSpPr>
          <p:cNvPr id="89" name="TextBox 88">
            <a:extLst>
              <a:ext uri="{FF2B5EF4-FFF2-40B4-BE49-F238E27FC236}">
                <a16:creationId xmlns:a16="http://schemas.microsoft.com/office/drawing/2014/main" id="{33B6DA4E-ECFD-9C3F-7EE4-30AA256FAFC9}"/>
              </a:ext>
            </a:extLst>
          </p:cNvPr>
          <p:cNvSpPr txBox="1"/>
          <p:nvPr/>
        </p:nvSpPr>
        <p:spPr>
          <a:xfrm>
            <a:off x="5699615" y="1965070"/>
            <a:ext cx="911674" cy="34624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b="1"/>
              <a:t>Generated Code</a:t>
            </a:r>
          </a:p>
        </p:txBody>
      </p:sp>
      <p:cxnSp>
        <p:nvCxnSpPr>
          <p:cNvPr id="90" name="Straight Connector 89">
            <a:extLst>
              <a:ext uri="{FF2B5EF4-FFF2-40B4-BE49-F238E27FC236}">
                <a16:creationId xmlns:a16="http://schemas.microsoft.com/office/drawing/2014/main" id="{961359D0-1D4E-50CC-830D-E2593398559C}"/>
              </a:ext>
            </a:extLst>
          </p:cNvPr>
          <p:cNvCxnSpPr>
            <a:cxnSpLocks/>
          </p:cNvCxnSpPr>
          <p:nvPr/>
        </p:nvCxnSpPr>
        <p:spPr>
          <a:xfrm flipV="1">
            <a:off x="967401" y="1620868"/>
            <a:ext cx="5690859" cy="6793"/>
          </a:xfrm>
          <a:prstGeom prst="line">
            <a:avLst/>
          </a:prstGeom>
          <a:ln w="12700">
            <a:solidFill>
              <a:schemeClr val="accent2"/>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96" name="Rectangle 95">
            <a:extLst>
              <a:ext uri="{FF2B5EF4-FFF2-40B4-BE49-F238E27FC236}">
                <a16:creationId xmlns:a16="http://schemas.microsoft.com/office/drawing/2014/main" id="{AC89EA73-7E2C-0C66-015C-CD3EAB8B02CC}"/>
              </a:ext>
            </a:extLst>
          </p:cNvPr>
          <p:cNvSpPr/>
          <p:nvPr/>
        </p:nvSpPr>
        <p:spPr>
          <a:xfrm>
            <a:off x="4347055" y="2405557"/>
            <a:ext cx="809861" cy="29428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SQLAlchemy</a:t>
            </a:r>
          </a:p>
        </p:txBody>
      </p:sp>
      <p:sp>
        <p:nvSpPr>
          <p:cNvPr id="97" name="Rectangle 96">
            <a:extLst>
              <a:ext uri="{FF2B5EF4-FFF2-40B4-BE49-F238E27FC236}">
                <a16:creationId xmlns:a16="http://schemas.microsoft.com/office/drawing/2014/main" id="{8367EE07-63CA-591D-CA22-223DE4F1F9B9}"/>
              </a:ext>
            </a:extLst>
          </p:cNvPr>
          <p:cNvSpPr/>
          <p:nvPr/>
        </p:nvSpPr>
        <p:spPr>
          <a:xfrm>
            <a:off x="4347054" y="2833246"/>
            <a:ext cx="815060" cy="29428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REST API</a:t>
            </a:r>
          </a:p>
        </p:txBody>
      </p:sp>
      <p:sp>
        <p:nvSpPr>
          <p:cNvPr id="98" name="Rectangle 97">
            <a:extLst>
              <a:ext uri="{FF2B5EF4-FFF2-40B4-BE49-F238E27FC236}">
                <a16:creationId xmlns:a16="http://schemas.microsoft.com/office/drawing/2014/main" id="{5DDEF071-560A-5278-1297-67447A51B237}"/>
              </a:ext>
            </a:extLst>
          </p:cNvPr>
          <p:cNvSpPr/>
          <p:nvPr/>
        </p:nvSpPr>
        <p:spPr>
          <a:xfrm>
            <a:off x="4347055" y="3268495"/>
            <a:ext cx="815060" cy="29428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Django</a:t>
            </a:r>
          </a:p>
        </p:txBody>
      </p:sp>
      <p:pic>
        <p:nvPicPr>
          <p:cNvPr id="99" name="Graphic 98" descr="Document outline">
            <a:extLst>
              <a:ext uri="{FF2B5EF4-FFF2-40B4-BE49-F238E27FC236}">
                <a16:creationId xmlns:a16="http://schemas.microsoft.com/office/drawing/2014/main" id="{82202134-98C2-2607-7498-78818C65F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0724" y="2407709"/>
            <a:ext cx="429488" cy="403850"/>
          </a:xfrm>
          <a:prstGeom prst="rect">
            <a:avLst/>
          </a:prstGeom>
        </p:spPr>
      </p:pic>
      <p:grpSp>
        <p:nvGrpSpPr>
          <p:cNvPr id="100" name="Group 99">
            <a:extLst>
              <a:ext uri="{FF2B5EF4-FFF2-40B4-BE49-F238E27FC236}">
                <a16:creationId xmlns:a16="http://schemas.microsoft.com/office/drawing/2014/main" id="{0C71CDFB-00F5-28D0-AE39-117F67CC146E}"/>
              </a:ext>
            </a:extLst>
          </p:cNvPr>
          <p:cNvGrpSpPr/>
          <p:nvPr/>
        </p:nvGrpSpPr>
        <p:grpSpPr>
          <a:xfrm>
            <a:off x="5947378" y="3688136"/>
            <a:ext cx="429488" cy="459354"/>
            <a:chOff x="8299755" y="5292524"/>
            <a:chExt cx="572650" cy="612472"/>
          </a:xfrm>
        </p:grpSpPr>
        <p:pic>
          <p:nvPicPr>
            <p:cNvPr id="101" name="Graphic 100" descr="Document outline">
              <a:extLst>
                <a:ext uri="{FF2B5EF4-FFF2-40B4-BE49-F238E27FC236}">
                  <a16:creationId xmlns:a16="http://schemas.microsoft.com/office/drawing/2014/main" id="{79CE77BE-B223-8700-5A91-19052EF978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99755" y="5292524"/>
              <a:ext cx="572650" cy="538465"/>
            </a:xfrm>
            <a:prstGeom prst="rect">
              <a:avLst/>
            </a:prstGeom>
          </p:spPr>
        </p:pic>
        <p:pic>
          <p:nvPicPr>
            <p:cNvPr id="102" name="Picture 6" descr="Django Logo PNG Vector (SVG) Free Download">
              <a:extLst>
                <a:ext uri="{FF2B5EF4-FFF2-40B4-BE49-F238E27FC236}">
                  <a16:creationId xmlns:a16="http://schemas.microsoft.com/office/drawing/2014/main" id="{B4489753-D87C-3CE9-95D9-F6D244605C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54033" y="5647119"/>
              <a:ext cx="274248" cy="25787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Graphic 102" descr="Document outline">
            <a:extLst>
              <a:ext uri="{FF2B5EF4-FFF2-40B4-BE49-F238E27FC236}">
                <a16:creationId xmlns:a16="http://schemas.microsoft.com/office/drawing/2014/main" id="{2DA5E3BD-52DB-78DB-2D3B-45C292E190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8255" y="2990737"/>
            <a:ext cx="429488" cy="403849"/>
          </a:xfrm>
          <a:prstGeom prst="rect">
            <a:avLst/>
          </a:prstGeom>
        </p:spPr>
      </p:pic>
      <p:sp>
        <p:nvSpPr>
          <p:cNvPr id="107" name="Rectangle 106">
            <a:extLst>
              <a:ext uri="{FF2B5EF4-FFF2-40B4-BE49-F238E27FC236}">
                <a16:creationId xmlns:a16="http://schemas.microsoft.com/office/drawing/2014/main" id="{01E5F173-62C3-8D41-2104-1761A8538432}"/>
              </a:ext>
            </a:extLst>
          </p:cNvPr>
          <p:cNvSpPr/>
          <p:nvPr/>
        </p:nvSpPr>
        <p:spPr>
          <a:xfrm>
            <a:off x="4347055" y="3852165"/>
            <a:ext cx="815059" cy="29428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Other Generators</a:t>
            </a:r>
          </a:p>
        </p:txBody>
      </p:sp>
      <p:sp>
        <p:nvSpPr>
          <p:cNvPr id="108" name="TextBox 107">
            <a:extLst>
              <a:ext uri="{FF2B5EF4-FFF2-40B4-BE49-F238E27FC236}">
                <a16:creationId xmlns:a16="http://schemas.microsoft.com/office/drawing/2014/main" id="{FCDF109E-08A4-069F-EF85-05924F64DAC4}"/>
              </a:ext>
            </a:extLst>
          </p:cNvPr>
          <p:cNvSpPr txBox="1"/>
          <p:nvPr/>
        </p:nvSpPr>
        <p:spPr>
          <a:xfrm rot="5400000">
            <a:off x="4704772" y="3580108"/>
            <a:ext cx="174491" cy="21358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788" b="1"/>
              <a:t>…</a:t>
            </a:r>
          </a:p>
        </p:txBody>
      </p:sp>
      <p:cxnSp>
        <p:nvCxnSpPr>
          <p:cNvPr id="116" name="Straight Arrow Connector 115">
            <a:extLst>
              <a:ext uri="{FF2B5EF4-FFF2-40B4-BE49-F238E27FC236}">
                <a16:creationId xmlns:a16="http://schemas.microsoft.com/office/drawing/2014/main" id="{0412923A-7E53-2A6E-A82A-8952A9D30ADA}"/>
              </a:ext>
            </a:extLst>
          </p:cNvPr>
          <p:cNvCxnSpPr>
            <a:cxnSpLocks/>
          </p:cNvCxnSpPr>
          <p:nvPr/>
        </p:nvCxnSpPr>
        <p:spPr>
          <a:xfrm>
            <a:off x="3794974" y="2951127"/>
            <a:ext cx="3200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6" name="TextBox 125">
            <a:extLst>
              <a:ext uri="{FF2B5EF4-FFF2-40B4-BE49-F238E27FC236}">
                <a16:creationId xmlns:a16="http://schemas.microsoft.com/office/drawing/2014/main" id="{717D1B0D-85E0-43B8-56F6-C13EE0D28E1B}"/>
              </a:ext>
            </a:extLst>
          </p:cNvPr>
          <p:cNvSpPr txBox="1"/>
          <p:nvPr/>
        </p:nvSpPr>
        <p:spPr>
          <a:xfrm rot="5400000">
            <a:off x="6087024" y="3422805"/>
            <a:ext cx="174491" cy="213585"/>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788" b="1"/>
              <a:t>…</a:t>
            </a:r>
          </a:p>
        </p:txBody>
      </p:sp>
      <p:sp>
        <p:nvSpPr>
          <p:cNvPr id="138" name="Rectangle 137">
            <a:extLst>
              <a:ext uri="{FF2B5EF4-FFF2-40B4-BE49-F238E27FC236}">
                <a16:creationId xmlns:a16="http://schemas.microsoft.com/office/drawing/2014/main" id="{A4E69A82-C5B3-C85C-13D1-1E4D96848AC1}"/>
              </a:ext>
            </a:extLst>
          </p:cNvPr>
          <p:cNvSpPr/>
          <p:nvPr/>
        </p:nvSpPr>
        <p:spPr>
          <a:xfrm>
            <a:off x="4369799" y="922394"/>
            <a:ext cx="764372" cy="34045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Jinja syntax</a:t>
            </a:r>
          </a:p>
        </p:txBody>
      </p:sp>
      <p:grpSp>
        <p:nvGrpSpPr>
          <p:cNvPr id="139" name="Group 138">
            <a:extLst>
              <a:ext uri="{FF2B5EF4-FFF2-40B4-BE49-F238E27FC236}">
                <a16:creationId xmlns:a16="http://schemas.microsoft.com/office/drawing/2014/main" id="{059898DF-29D1-1838-DCAE-74F3845A5A72}"/>
              </a:ext>
            </a:extLst>
          </p:cNvPr>
          <p:cNvGrpSpPr/>
          <p:nvPr/>
        </p:nvGrpSpPr>
        <p:grpSpPr>
          <a:xfrm>
            <a:off x="5933712" y="2729102"/>
            <a:ext cx="454583" cy="187292"/>
            <a:chOff x="8757150" y="3439431"/>
            <a:chExt cx="606111" cy="249723"/>
          </a:xfrm>
        </p:grpSpPr>
        <p:sp>
          <p:nvSpPr>
            <p:cNvPr id="140" name="Rectangle: Rounded Corners 139">
              <a:extLst>
                <a:ext uri="{FF2B5EF4-FFF2-40B4-BE49-F238E27FC236}">
                  <a16:creationId xmlns:a16="http://schemas.microsoft.com/office/drawing/2014/main" id="{4770297C-904A-3A82-A76E-941BD41914E1}"/>
                </a:ext>
              </a:extLst>
            </p:cNvPr>
            <p:cNvSpPr/>
            <p:nvPr/>
          </p:nvSpPr>
          <p:spPr>
            <a:xfrm>
              <a:off x="8757150" y="3439431"/>
              <a:ext cx="606111" cy="249723"/>
            </a:xfrm>
            <a:prstGeom prst="roundRect">
              <a:avLst>
                <a:gd name="adj" fmla="val 7773"/>
              </a:avLst>
            </a:prstGeom>
            <a:solidFill>
              <a:schemeClr val="bg1">
                <a:lumMod val="85000"/>
              </a:schemeClr>
            </a:solidFill>
            <a:ln w="19050">
              <a:noFill/>
            </a:ln>
          </p:spPr>
          <p:style>
            <a:lnRef idx="2">
              <a:schemeClr val="dk1"/>
            </a:lnRef>
            <a:fillRef idx="1">
              <a:schemeClr val="lt1"/>
            </a:fillRef>
            <a:effectRef idx="0">
              <a:schemeClr val="dk1"/>
            </a:effectRef>
            <a:fontRef idx="minor">
              <a:schemeClr val="dk1"/>
            </a:fontRef>
          </p:style>
          <p:txBody>
            <a:bodyPr lIns="54000" rIns="54000" rtlCol="0" anchor="ctr"/>
            <a:lstStyle/>
            <a:p>
              <a:pPr algn="ctr" defTabSz="514350"/>
              <a:endParaRPr lang="en-IE" sz="825">
                <a:solidFill>
                  <a:schemeClr val="tx1"/>
                </a:solidFill>
              </a:endParaRPr>
            </a:p>
          </p:txBody>
        </p:sp>
        <p:pic>
          <p:nvPicPr>
            <p:cNvPr id="141" name="Picture 4">
              <a:extLst>
                <a:ext uri="{FF2B5EF4-FFF2-40B4-BE49-F238E27FC236}">
                  <a16:creationId xmlns:a16="http://schemas.microsoft.com/office/drawing/2014/main" id="{02BD8298-086B-63BE-6E2D-DEEAE6376E4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125" t="15228" r="5028" b="20947"/>
            <a:stretch/>
          </p:blipFill>
          <p:spPr bwMode="auto">
            <a:xfrm>
              <a:off x="8815728" y="3487536"/>
              <a:ext cx="493401" cy="175250"/>
            </a:xfrm>
            <a:prstGeom prst="rect">
              <a:avLst/>
            </a:prstGeom>
            <a:noFill/>
            <a:extLst>
              <a:ext uri="{909E8E84-426E-40DD-AFC4-6F175D3DCCD1}">
                <a14:hiddenFill xmlns:a14="http://schemas.microsoft.com/office/drawing/2010/main">
                  <a:solidFill>
                    <a:srgbClr val="FFFFFF"/>
                  </a:solidFill>
                </a14:hiddenFill>
              </a:ext>
            </a:extLst>
          </p:spPr>
        </p:pic>
      </p:grpSp>
      <p:pic>
        <p:nvPicPr>
          <p:cNvPr id="142" name="Graphic 141" descr="Cloud with solid fill">
            <a:extLst>
              <a:ext uri="{FF2B5EF4-FFF2-40B4-BE49-F238E27FC236}">
                <a16:creationId xmlns:a16="http://schemas.microsoft.com/office/drawing/2014/main" id="{76F4AD75-C558-6183-5B13-5519A073AB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05306" y="3091638"/>
            <a:ext cx="513632" cy="458125"/>
          </a:xfrm>
          <a:prstGeom prst="rect">
            <a:avLst/>
          </a:prstGeom>
        </p:spPr>
      </p:pic>
      <p:sp>
        <p:nvSpPr>
          <p:cNvPr id="143" name="TextBox 142">
            <a:extLst>
              <a:ext uri="{FF2B5EF4-FFF2-40B4-BE49-F238E27FC236}">
                <a16:creationId xmlns:a16="http://schemas.microsoft.com/office/drawing/2014/main" id="{E0D55AFB-E51C-8DC7-F042-9157DCADD8B8}"/>
              </a:ext>
            </a:extLst>
          </p:cNvPr>
          <p:cNvSpPr txBox="1"/>
          <p:nvPr/>
        </p:nvSpPr>
        <p:spPr>
          <a:xfrm>
            <a:off x="5912757" y="3287941"/>
            <a:ext cx="562598" cy="184666"/>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00" b="1">
                <a:solidFill>
                  <a:schemeClr val="bg1"/>
                </a:solidFill>
              </a:rPr>
              <a:t>REST API</a:t>
            </a:r>
          </a:p>
        </p:txBody>
      </p:sp>
      <p:cxnSp>
        <p:nvCxnSpPr>
          <p:cNvPr id="144" name="Straight Arrow Connector 143">
            <a:extLst>
              <a:ext uri="{FF2B5EF4-FFF2-40B4-BE49-F238E27FC236}">
                <a16:creationId xmlns:a16="http://schemas.microsoft.com/office/drawing/2014/main" id="{F8E436A0-CC16-14BB-A4BC-0E8D56DDF6D7}"/>
              </a:ext>
            </a:extLst>
          </p:cNvPr>
          <p:cNvCxnSpPr>
            <a:cxnSpLocks/>
          </p:cNvCxnSpPr>
          <p:nvPr/>
        </p:nvCxnSpPr>
        <p:spPr>
          <a:xfrm>
            <a:off x="5349017" y="2951127"/>
            <a:ext cx="32004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0FEAF725-A97D-B8AD-9AE9-343AD1FD7965}"/>
              </a:ext>
            </a:extLst>
          </p:cNvPr>
          <p:cNvGrpSpPr/>
          <p:nvPr/>
        </p:nvGrpSpPr>
        <p:grpSpPr>
          <a:xfrm>
            <a:off x="1198786" y="4411866"/>
            <a:ext cx="2759096" cy="219291"/>
            <a:chOff x="1268106" y="5660041"/>
            <a:chExt cx="3678795" cy="292388"/>
          </a:xfrm>
        </p:grpSpPr>
        <p:sp>
          <p:nvSpPr>
            <p:cNvPr id="13" name="Arrow: Pentagon 12">
              <a:extLst>
                <a:ext uri="{FF2B5EF4-FFF2-40B4-BE49-F238E27FC236}">
                  <a16:creationId xmlns:a16="http://schemas.microsoft.com/office/drawing/2014/main" id="{0FED4726-A9D5-4B6F-39A5-4047CBE6A213}"/>
                </a:ext>
              </a:extLst>
            </p:cNvPr>
            <p:cNvSpPr/>
            <p:nvPr/>
          </p:nvSpPr>
          <p:spPr>
            <a:xfrm>
              <a:off x="3023642" y="5718173"/>
              <a:ext cx="1923259"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14" name="Arrow: Pentagon 13">
              <a:extLst>
                <a:ext uri="{FF2B5EF4-FFF2-40B4-BE49-F238E27FC236}">
                  <a16:creationId xmlns:a16="http://schemas.microsoft.com/office/drawing/2014/main" id="{D48B9E3B-338B-32AD-86CA-3FF97C26EC7A}"/>
                </a:ext>
              </a:extLst>
            </p:cNvPr>
            <p:cNvSpPr/>
            <p:nvPr/>
          </p:nvSpPr>
          <p:spPr>
            <a:xfrm rot="10800000">
              <a:off x="1268106" y="5718173"/>
              <a:ext cx="1755536"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9" name="TextBox 8">
              <a:extLst>
                <a:ext uri="{FF2B5EF4-FFF2-40B4-BE49-F238E27FC236}">
                  <a16:creationId xmlns:a16="http://schemas.microsoft.com/office/drawing/2014/main" id="{DD30A6BF-2702-536B-7F14-0B0F09E2156A}"/>
                </a:ext>
              </a:extLst>
            </p:cNvPr>
            <p:cNvSpPr txBox="1"/>
            <p:nvPr/>
          </p:nvSpPr>
          <p:spPr>
            <a:xfrm>
              <a:off x="2417983" y="5660041"/>
              <a:ext cx="1388912" cy="29238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b="1" i="1" dirty="0">
                  <a:solidFill>
                    <a:schemeClr val="bg1">
                      <a:lumMod val="95000"/>
                    </a:schemeClr>
                  </a:solidFill>
                </a:rPr>
                <a:t>Modeling stage</a:t>
              </a:r>
            </a:p>
          </p:txBody>
        </p:sp>
      </p:grpSp>
      <p:grpSp>
        <p:nvGrpSpPr>
          <p:cNvPr id="16" name="Group 15">
            <a:extLst>
              <a:ext uri="{FF2B5EF4-FFF2-40B4-BE49-F238E27FC236}">
                <a16:creationId xmlns:a16="http://schemas.microsoft.com/office/drawing/2014/main" id="{0969A137-AE03-347A-50E4-A6CCF82E118B}"/>
              </a:ext>
            </a:extLst>
          </p:cNvPr>
          <p:cNvGrpSpPr/>
          <p:nvPr/>
        </p:nvGrpSpPr>
        <p:grpSpPr>
          <a:xfrm>
            <a:off x="4221427" y="4418852"/>
            <a:ext cx="2389862" cy="219291"/>
            <a:chOff x="1268106" y="5669338"/>
            <a:chExt cx="3678795" cy="292388"/>
          </a:xfrm>
        </p:grpSpPr>
        <p:sp>
          <p:nvSpPr>
            <p:cNvPr id="17" name="Arrow: Pentagon 16">
              <a:extLst>
                <a:ext uri="{FF2B5EF4-FFF2-40B4-BE49-F238E27FC236}">
                  <a16:creationId xmlns:a16="http://schemas.microsoft.com/office/drawing/2014/main" id="{01ECF872-3A2E-2C1A-DCB2-74C0CB6C096C}"/>
                </a:ext>
              </a:extLst>
            </p:cNvPr>
            <p:cNvSpPr/>
            <p:nvPr/>
          </p:nvSpPr>
          <p:spPr>
            <a:xfrm>
              <a:off x="3023642" y="5718173"/>
              <a:ext cx="1923259"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18" name="Arrow: Pentagon 17">
              <a:extLst>
                <a:ext uri="{FF2B5EF4-FFF2-40B4-BE49-F238E27FC236}">
                  <a16:creationId xmlns:a16="http://schemas.microsoft.com/office/drawing/2014/main" id="{5581E444-85EA-523B-4B0A-AD122E369073}"/>
                </a:ext>
              </a:extLst>
            </p:cNvPr>
            <p:cNvSpPr/>
            <p:nvPr/>
          </p:nvSpPr>
          <p:spPr>
            <a:xfrm rot="10800000">
              <a:off x="1268106" y="5718173"/>
              <a:ext cx="1755536"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19" name="TextBox 18">
              <a:extLst>
                <a:ext uri="{FF2B5EF4-FFF2-40B4-BE49-F238E27FC236}">
                  <a16:creationId xmlns:a16="http://schemas.microsoft.com/office/drawing/2014/main" id="{075AA627-D14E-6898-C283-8152FE4603AC}"/>
                </a:ext>
              </a:extLst>
            </p:cNvPr>
            <p:cNvSpPr txBox="1"/>
            <p:nvPr/>
          </p:nvSpPr>
          <p:spPr>
            <a:xfrm>
              <a:off x="2311175" y="5669338"/>
              <a:ext cx="1603499" cy="29238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b="1" i="1">
                  <a:solidFill>
                    <a:schemeClr val="bg1">
                      <a:lumMod val="95000"/>
                    </a:schemeClr>
                  </a:solidFill>
                </a:rPr>
                <a:t>Code Generation</a:t>
              </a:r>
            </a:p>
          </p:txBody>
        </p:sp>
      </p:grpSp>
      <p:sp>
        <p:nvSpPr>
          <p:cNvPr id="2" name="Rectangle: Rounded Corners 1">
            <a:extLst>
              <a:ext uri="{FF2B5EF4-FFF2-40B4-BE49-F238E27FC236}">
                <a16:creationId xmlns:a16="http://schemas.microsoft.com/office/drawing/2014/main" id="{9852BD0B-A567-6706-E835-84D4AE36F097}"/>
              </a:ext>
            </a:extLst>
          </p:cNvPr>
          <p:cNvSpPr/>
          <p:nvPr/>
        </p:nvSpPr>
        <p:spPr>
          <a:xfrm>
            <a:off x="2127249" y="3308484"/>
            <a:ext cx="351863" cy="267735"/>
          </a:xfrm>
          <a:prstGeom prst="roundRect">
            <a:avLst>
              <a:gd name="adj" fmla="val 7773"/>
            </a:avLst>
          </a:prstGeom>
          <a:ln w="19050"/>
        </p:spPr>
        <p:style>
          <a:lnRef idx="2">
            <a:schemeClr val="dk1"/>
          </a:lnRef>
          <a:fillRef idx="1">
            <a:schemeClr val="lt1"/>
          </a:fillRef>
          <a:effectRef idx="0">
            <a:schemeClr val="dk1"/>
          </a:effectRef>
          <a:fontRef idx="minor">
            <a:schemeClr val="dk1"/>
          </a:fontRef>
        </p:style>
        <p:txBody>
          <a:bodyPr lIns="54000" rIns="54000" rtlCol="0" anchor="ctr"/>
          <a:lstStyle/>
          <a:p>
            <a:pPr algn="ctr" defTabSz="514350"/>
            <a:r>
              <a:rPr lang="en-IE" sz="825">
                <a:solidFill>
                  <a:schemeClr val="tx1"/>
                </a:solidFill>
              </a:rPr>
              <a:t>LLM</a:t>
            </a:r>
          </a:p>
        </p:txBody>
      </p:sp>
      <p:grpSp>
        <p:nvGrpSpPr>
          <p:cNvPr id="6" name="Group 5">
            <a:extLst>
              <a:ext uri="{FF2B5EF4-FFF2-40B4-BE49-F238E27FC236}">
                <a16:creationId xmlns:a16="http://schemas.microsoft.com/office/drawing/2014/main" id="{3008641F-F2B3-B402-F2E8-1E7A6767F287}"/>
              </a:ext>
            </a:extLst>
          </p:cNvPr>
          <p:cNvGrpSpPr/>
          <p:nvPr/>
        </p:nvGrpSpPr>
        <p:grpSpPr>
          <a:xfrm>
            <a:off x="2669525" y="815339"/>
            <a:ext cx="1075379" cy="3596137"/>
            <a:chOff x="2122706" y="1255907"/>
            <a:chExt cx="2411840" cy="5827755"/>
          </a:xfrm>
        </p:grpSpPr>
        <p:sp>
          <p:nvSpPr>
            <p:cNvPr id="7" name="Rectangle: Rounded Corners 6">
              <a:extLst>
                <a:ext uri="{FF2B5EF4-FFF2-40B4-BE49-F238E27FC236}">
                  <a16:creationId xmlns:a16="http://schemas.microsoft.com/office/drawing/2014/main" id="{F041804F-43A3-6B7D-C6D7-0DF5AB126F31}"/>
                </a:ext>
              </a:extLst>
            </p:cNvPr>
            <p:cNvSpPr/>
            <p:nvPr/>
          </p:nvSpPr>
          <p:spPr>
            <a:xfrm>
              <a:off x="2122706" y="1255907"/>
              <a:ext cx="2411840" cy="5827755"/>
            </a:xfrm>
            <a:prstGeom prst="roundRect">
              <a:avLst>
                <a:gd name="adj" fmla="val 3373"/>
              </a:avLst>
            </a:prstGeom>
            <a:solidFill>
              <a:schemeClr val="accent1">
                <a:alpha val="1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1050">
                <a:solidFill>
                  <a:schemeClr val="bg1"/>
                </a:solidFill>
                <a:latin typeface="Franklin Gothic Demi Cond" panose="020B0706030402020204" pitchFamily="34" charset="0"/>
              </a:endParaRPr>
            </a:p>
          </p:txBody>
        </p:sp>
        <p:sp>
          <p:nvSpPr>
            <p:cNvPr id="8" name="TextBox 7">
              <a:extLst>
                <a:ext uri="{FF2B5EF4-FFF2-40B4-BE49-F238E27FC236}">
                  <a16:creationId xmlns:a16="http://schemas.microsoft.com/office/drawing/2014/main" id="{C078FE06-2744-18E5-0543-0A81F50369EC}"/>
                </a:ext>
              </a:extLst>
            </p:cNvPr>
            <p:cNvSpPr txBox="1"/>
            <p:nvPr/>
          </p:nvSpPr>
          <p:spPr>
            <a:xfrm>
              <a:off x="2296777" y="6712916"/>
              <a:ext cx="2174181" cy="213247"/>
            </a:xfrm>
            <a:prstGeom prst="rect">
              <a:avLst/>
            </a:prstGeom>
            <a:noFill/>
          </p:spPr>
          <p:txBody>
            <a:bodyPr wrap="square" lIns="0" tIns="0" rIns="0" bIns="0" rtlCol="0" anchor="b">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IE" sz="900" b="1">
                  <a:solidFill>
                    <a:schemeClr val="accent2"/>
                  </a:solidFill>
                </a:rPr>
                <a:t>B-UML Language</a:t>
              </a:r>
            </a:p>
          </p:txBody>
        </p:sp>
      </p:grpSp>
      <p:sp>
        <p:nvSpPr>
          <p:cNvPr id="10" name="Rectangle: Folded Corner 9">
            <a:extLst>
              <a:ext uri="{FF2B5EF4-FFF2-40B4-BE49-F238E27FC236}">
                <a16:creationId xmlns:a16="http://schemas.microsoft.com/office/drawing/2014/main" id="{E118CFE3-2F53-9A22-9844-2E2022DA555D}"/>
              </a:ext>
            </a:extLst>
          </p:cNvPr>
          <p:cNvSpPr/>
          <p:nvPr/>
        </p:nvSpPr>
        <p:spPr>
          <a:xfrm>
            <a:off x="2953588" y="2704677"/>
            <a:ext cx="502914" cy="622044"/>
          </a:xfrm>
          <a:prstGeom prst="foldedCorner">
            <a:avLst/>
          </a:prstGeom>
          <a:ln w="1905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Model</a:t>
            </a:r>
            <a:endParaRPr lang="en-IE" sz="900"/>
          </a:p>
        </p:txBody>
      </p:sp>
      <p:cxnSp>
        <p:nvCxnSpPr>
          <p:cNvPr id="11" name="Straight Arrow Connector 10">
            <a:extLst>
              <a:ext uri="{FF2B5EF4-FFF2-40B4-BE49-F238E27FC236}">
                <a16:creationId xmlns:a16="http://schemas.microsoft.com/office/drawing/2014/main" id="{0F4B00C7-DF36-68EF-13CB-0D4796530318}"/>
              </a:ext>
            </a:extLst>
          </p:cNvPr>
          <p:cNvCxnSpPr>
            <a:cxnSpLocks/>
            <a:stCxn id="10" idx="0"/>
            <a:endCxn id="20" idx="2"/>
          </p:cNvCxnSpPr>
          <p:nvPr/>
        </p:nvCxnSpPr>
        <p:spPr>
          <a:xfrm flipH="1" flipV="1">
            <a:off x="3203160" y="1319526"/>
            <a:ext cx="1885" cy="1385151"/>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Rectangle: Folded Corner 19">
            <a:extLst>
              <a:ext uri="{FF2B5EF4-FFF2-40B4-BE49-F238E27FC236}">
                <a16:creationId xmlns:a16="http://schemas.microsoft.com/office/drawing/2014/main" id="{A58ECF73-07DF-7410-0C66-794E3B72019E}"/>
              </a:ext>
            </a:extLst>
          </p:cNvPr>
          <p:cNvSpPr/>
          <p:nvPr/>
        </p:nvSpPr>
        <p:spPr>
          <a:xfrm>
            <a:off x="2900361" y="918402"/>
            <a:ext cx="605597" cy="401124"/>
          </a:xfrm>
          <a:prstGeom prst="foldedCorner">
            <a:avLst/>
          </a:prstGeom>
          <a:ln w="12700"/>
        </p:spPr>
        <p:style>
          <a:lnRef idx="2">
            <a:schemeClr val="dk1"/>
          </a:lnRef>
          <a:fillRef idx="1">
            <a:schemeClr val="lt1"/>
          </a:fillRef>
          <a:effectRef idx="0">
            <a:schemeClr val="dk1"/>
          </a:effectRef>
          <a:fontRef idx="minor">
            <a:schemeClr val="dk1"/>
          </a:fontRef>
        </p:style>
        <p:txBody>
          <a:bodyPr tIns="10800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B-UML</a:t>
            </a:r>
          </a:p>
          <a:p>
            <a:pPr algn="ctr"/>
            <a:r>
              <a:rPr lang="en-IE" sz="825"/>
              <a:t>MM</a:t>
            </a:r>
          </a:p>
        </p:txBody>
      </p:sp>
      <p:pic>
        <p:nvPicPr>
          <p:cNvPr id="21" name="Graphic 20" descr="User with solid fill">
            <a:extLst>
              <a:ext uri="{FF2B5EF4-FFF2-40B4-BE49-F238E27FC236}">
                <a16:creationId xmlns:a16="http://schemas.microsoft.com/office/drawing/2014/main" id="{C3BDBAA1-321C-54F6-3DD9-708E8DB00B2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2867" y="2647567"/>
            <a:ext cx="685800" cy="685800"/>
          </a:xfrm>
          <a:prstGeom prst="rect">
            <a:avLst/>
          </a:prstGeom>
        </p:spPr>
      </p:pic>
      <p:sp>
        <p:nvSpPr>
          <p:cNvPr id="22" name="TextBox 21">
            <a:extLst>
              <a:ext uri="{FF2B5EF4-FFF2-40B4-BE49-F238E27FC236}">
                <a16:creationId xmlns:a16="http://schemas.microsoft.com/office/drawing/2014/main" id="{1D8B3A1D-F3DA-F96F-2794-0677EBC94A75}"/>
              </a:ext>
            </a:extLst>
          </p:cNvPr>
          <p:cNvSpPr txBox="1"/>
          <p:nvPr/>
        </p:nvSpPr>
        <p:spPr>
          <a:xfrm>
            <a:off x="3185928" y="1335107"/>
            <a:ext cx="541149" cy="30008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instance of</a:t>
            </a:r>
          </a:p>
        </p:txBody>
      </p:sp>
      <p:grpSp>
        <p:nvGrpSpPr>
          <p:cNvPr id="23" name="Group 22">
            <a:extLst>
              <a:ext uri="{FF2B5EF4-FFF2-40B4-BE49-F238E27FC236}">
                <a16:creationId xmlns:a16="http://schemas.microsoft.com/office/drawing/2014/main" id="{F2FFA1AC-7E2A-7F64-6CF8-380417DBC10D}"/>
              </a:ext>
            </a:extLst>
          </p:cNvPr>
          <p:cNvGrpSpPr/>
          <p:nvPr/>
        </p:nvGrpSpPr>
        <p:grpSpPr>
          <a:xfrm>
            <a:off x="1454140" y="2392641"/>
            <a:ext cx="478595" cy="541679"/>
            <a:chOff x="2172334" y="5398667"/>
            <a:chExt cx="638127" cy="722239"/>
          </a:xfrm>
        </p:grpSpPr>
        <p:sp>
          <p:nvSpPr>
            <p:cNvPr id="24" name="Rectangle: Folded Corner 23">
              <a:extLst>
                <a:ext uri="{FF2B5EF4-FFF2-40B4-BE49-F238E27FC236}">
                  <a16:creationId xmlns:a16="http://schemas.microsoft.com/office/drawing/2014/main" id="{1A4A5452-2588-B1FD-A922-A65A5163DBDC}"/>
                </a:ext>
              </a:extLst>
            </p:cNvPr>
            <p:cNvSpPr/>
            <p:nvPr/>
          </p:nvSpPr>
          <p:spPr>
            <a:xfrm>
              <a:off x="2218132" y="5398667"/>
              <a:ext cx="545092" cy="722239"/>
            </a:xfrm>
            <a:prstGeom prst="foldedCorner">
              <a:avLst/>
            </a:prstGeom>
            <a:noFill/>
            <a:ln w="12700"/>
          </p:spPr>
          <p:style>
            <a:lnRef idx="2">
              <a:schemeClr val="dk1"/>
            </a:lnRef>
            <a:fillRef idx="1">
              <a:schemeClr val="lt1"/>
            </a:fillRef>
            <a:effectRef idx="0">
              <a:schemeClr val="dk1"/>
            </a:effectRef>
            <a:fontRef idx="minor">
              <a:schemeClr val="dk1"/>
            </a:fontRef>
          </p:style>
          <p:txBody>
            <a:bodyPr lIns="27000" rIns="2700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900"/>
            </a:p>
          </p:txBody>
        </p:sp>
        <p:sp>
          <p:nvSpPr>
            <p:cNvPr id="25" name="Rectangle: Rounded Corners 24">
              <a:extLst>
                <a:ext uri="{FF2B5EF4-FFF2-40B4-BE49-F238E27FC236}">
                  <a16:creationId xmlns:a16="http://schemas.microsoft.com/office/drawing/2014/main" id="{F7A651AA-0149-9067-71FA-E49DD67DA0F6}"/>
                </a:ext>
              </a:extLst>
            </p:cNvPr>
            <p:cNvSpPr/>
            <p:nvPr/>
          </p:nvSpPr>
          <p:spPr>
            <a:xfrm>
              <a:off x="2172334" y="5455731"/>
              <a:ext cx="638127" cy="2019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750">
                  <a:solidFill>
                    <a:schemeClr val="bg1"/>
                  </a:solidFill>
                  <a:latin typeface="Arial (Body)"/>
                </a:rPr>
                <a:t>PlantUML</a:t>
              </a:r>
            </a:p>
          </p:txBody>
        </p:sp>
      </p:grpSp>
      <p:cxnSp>
        <p:nvCxnSpPr>
          <p:cNvPr id="26" name="Straight Arrow Connector 25">
            <a:extLst>
              <a:ext uri="{FF2B5EF4-FFF2-40B4-BE49-F238E27FC236}">
                <a16:creationId xmlns:a16="http://schemas.microsoft.com/office/drawing/2014/main" id="{463B2CEF-D22A-DE33-B13F-A1B4812D608B}"/>
              </a:ext>
            </a:extLst>
          </p:cNvPr>
          <p:cNvCxnSpPr>
            <a:cxnSpLocks/>
          </p:cNvCxnSpPr>
          <p:nvPr/>
        </p:nvCxnSpPr>
        <p:spPr>
          <a:xfrm>
            <a:off x="905878" y="3208847"/>
            <a:ext cx="347969" cy="902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FC2F012-554D-025E-BC7B-B8BAA3327973}"/>
              </a:ext>
            </a:extLst>
          </p:cNvPr>
          <p:cNvCxnSpPr>
            <a:cxnSpLocks/>
          </p:cNvCxnSpPr>
          <p:nvPr/>
        </p:nvCxnSpPr>
        <p:spPr>
          <a:xfrm flipV="1">
            <a:off x="910260" y="2715806"/>
            <a:ext cx="367394" cy="11732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6CB3471F-B249-BC54-0B22-6DDB44137588}"/>
              </a:ext>
            </a:extLst>
          </p:cNvPr>
          <p:cNvSpPr/>
          <p:nvPr/>
        </p:nvSpPr>
        <p:spPr>
          <a:xfrm>
            <a:off x="1783306" y="920176"/>
            <a:ext cx="689847" cy="316358"/>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Grammars</a:t>
            </a:r>
          </a:p>
        </p:txBody>
      </p:sp>
      <p:cxnSp>
        <p:nvCxnSpPr>
          <p:cNvPr id="29" name="Straight Arrow Connector 28">
            <a:extLst>
              <a:ext uri="{FF2B5EF4-FFF2-40B4-BE49-F238E27FC236}">
                <a16:creationId xmlns:a16="http://schemas.microsoft.com/office/drawing/2014/main" id="{2D87935E-158A-E7C4-A659-20F69D77BFF6}"/>
              </a:ext>
            </a:extLst>
          </p:cNvPr>
          <p:cNvCxnSpPr>
            <a:cxnSpLocks/>
          </p:cNvCxnSpPr>
          <p:nvPr/>
        </p:nvCxnSpPr>
        <p:spPr>
          <a:xfrm flipV="1">
            <a:off x="1867512" y="1246754"/>
            <a:ext cx="0" cy="113839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538D0A4-E969-1DA5-1CCF-AFFB5C6AB419}"/>
              </a:ext>
            </a:extLst>
          </p:cNvPr>
          <p:cNvSpPr txBox="1"/>
          <p:nvPr/>
        </p:nvSpPr>
        <p:spPr>
          <a:xfrm>
            <a:off x="1816561" y="1285481"/>
            <a:ext cx="555944" cy="30008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conforms to</a:t>
            </a:r>
          </a:p>
        </p:txBody>
      </p:sp>
      <p:cxnSp>
        <p:nvCxnSpPr>
          <p:cNvPr id="31" name="Straight Arrow Connector 30">
            <a:extLst>
              <a:ext uri="{FF2B5EF4-FFF2-40B4-BE49-F238E27FC236}">
                <a16:creationId xmlns:a16="http://schemas.microsoft.com/office/drawing/2014/main" id="{18A60F01-F9BD-4CF2-C8BF-AD900235155E}"/>
              </a:ext>
            </a:extLst>
          </p:cNvPr>
          <p:cNvCxnSpPr>
            <a:cxnSpLocks/>
          </p:cNvCxnSpPr>
          <p:nvPr/>
        </p:nvCxnSpPr>
        <p:spPr>
          <a:xfrm>
            <a:off x="2016880" y="2655637"/>
            <a:ext cx="824979" cy="36985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88EE2111-1805-CF61-6674-9D733A95C378}"/>
              </a:ext>
            </a:extLst>
          </p:cNvPr>
          <p:cNvSpPr txBox="1"/>
          <p:nvPr/>
        </p:nvSpPr>
        <p:spPr>
          <a:xfrm rot="1457916">
            <a:off x="2187722" y="2681773"/>
            <a:ext cx="655985" cy="196208"/>
          </a:xfrm>
          <a:prstGeom prst="rect">
            <a:avLst/>
          </a:prstGeom>
          <a:noFill/>
          <a:ln w="28575">
            <a:noFill/>
          </a:ln>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generates</a:t>
            </a:r>
          </a:p>
        </p:txBody>
      </p:sp>
      <p:grpSp>
        <p:nvGrpSpPr>
          <p:cNvPr id="33" name="Group 32">
            <a:extLst>
              <a:ext uri="{FF2B5EF4-FFF2-40B4-BE49-F238E27FC236}">
                <a16:creationId xmlns:a16="http://schemas.microsoft.com/office/drawing/2014/main" id="{17A3A581-24EA-D18B-A7C8-808E3905DF19}"/>
              </a:ext>
            </a:extLst>
          </p:cNvPr>
          <p:cNvGrpSpPr/>
          <p:nvPr/>
        </p:nvGrpSpPr>
        <p:grpSpPr>
          <a:xfrm>
            <a:off x="1458399" y="3158687"/>
            <a:ext cx="478595" cy="541679"/>
            <a:chOff x="2172334" y="5398667"/>
            <a:chExt cx="638127" cy="722239"/>
          </a:xfrm>
        </p:grpSpPr>
        <p:sp>
          <p:nvSpPr>
            <p:cNvPr id="34" name="Rectangle: Folded Corner 33">
              <a:extLst>
                <a:ext uri="{FF2B5EF4-FFF2-40B4-BE49-F238E27FC236}">
                  <a16:creationId xmlns:a16="http://schemas.microsoft.com/office/drawing/2014/main" id="{9FA78AEB-F400-80E3-D5E4-60D0C82AC18C}"/>
                </a:ext>
              </a:extLst>
            </p:cNvPr>
            <p:cNvSpPr/>
            <p:nvPr/>
          </p:nvSpPr>
          <p:spPr>
            <a:xfrm>
              <a:off x="2218132" y="5398667"/>
              <a:ext cx="545092" cy="722239"/>
            </a:xfrm>
            <a:prstGeom prst="foldedCorner">
              <a:avLst/>
            </a:prstGeom>
            <a:noFill/>
            <a:ln w="12700"/>
          </p:spPr>
          <p:style>
            <a:lnRef idx="2">
              <a:schemeClr val="dk1"/>
            </a:lnRef>
            <a:fillRef idx="1">
              <a:schemeClr val="lt1"/>
            </a:fillRef>
            <a:effectRef idx="0">
              <a:schemeClr val="dk1"/>
            </a:effectRef>
            <a:fontRef idx="minor">
              <a:schemeClr val="dk1"/>
            </a:fontRef>
          </p:style>
          <p:txBody>
            <a:bodyPr lIns="27000" rIns="2700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900"/>
            </a:p>
          </p:txBody>
        </p:sp>
        <p:sp>
          <p:nvSpPr>
            <p:cNvPr id="35" name="Rectangle: Rounded Corners 34">
              <a:extLst>
                <a:ext uri="{FF2B5EF4-FFF2-40B4-BE49-F238E27FC236}">
                  <a16:creationId xmlns:a16="http://schemas.microsoft.com/office/drawing/2014/main" id="{B21EC51E-1DB6-6235-35DF-06190640D3C1}"/>
                </a:ext>
              </a:extLst>
            </p:cNvPr>
            <p:cNvSpPr/>
            <p:nvPr/>
          </p:nvSpPr>
          <p:spPr>
            <a:xfrm>
              <a:off x="2172334" y="5455731"/>
              <a:ext cx="638127" cy="2019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750">
                  <a:solidFill>
                    <a:schemeClr val="bg1"/>
                  </a:solidFill>
                  <a:latin typeface="Arial (Body)"/>
                </a:rPr>
                <a:t>Image</a:t>
              </a:r>
            </a:p>
          </p:txBody>
        </p:sp>
      </p:grpSp>
      <p:grpSp>
        <p:nvGrpSpPr>
          <p:cNvPr id="36" name="Group 35">
            <a:extLst>
              <a:ext uri="{FF2B5EF4-FFF2-40B4-BE49-F238E27FC236}">
                <a16:creationId xmlns:a16="http://schemas.microsoft.com/office/drawing/2014/main" id="{52F2E7F0-B914-ABFD-BBD2-F341EDB94F26}"/>
              </a:ext>
            </a:extLst>
          </p:cNvPr>
          <p:cNvGrpSpPr/>
          <p:nvPr/>
        </p:nvGrpSpPr>
        <p:grpSpPr>
          <a:xfrm>
            <a:off x="1613823" y="3924005"/>
            <a:ext cx="478595" cy="496239"/>
            <a:chOff x="853881" y="5593661"/>
            <a:chExt cx="638127" cy="661652"/>
          </a:xfrm>
        </p:grpSpPr>
        <p:grpSp>
          <p:nvGrpSpPr>
            <p:cNvPr id="37" name="Group 36">
              <a:extLst>
                <a:ext uri="{FF2B5EF4-FFF2-40B4-BE49-F238E27FC236}">
                  <a16:creationId xmlns:a16="http://schemas.microsoft.com/office/drawing/2014/main" id="{1555DAEE-B079-E7E1-5D43-565CAFC36DB6}"/>
                </a:ext>
              </a:extLst>
            </p:cNvPr>
            <p:cNvGrpSpPr/>
            <p:nvPr/>
          </p:nvGrpSpPr>
          <p:grpSpPr>
            <a:xfrm>
              <a:off x="853881" y="5593661"/>
              <a:ext cx="638127" cy="661652"/>
              <a:chOff x="2142330" y="5398668"/>
              <a:chExt cx="638127" cy="661652"/>
            </a:xfrm>
          </p:grpSpPr>
          <p:sp>
            <p:nvSpPr>
              <p:cNvPr id="39" name="Rectangle: Folded Corner 38">
                <a:extLst>
                  <a:ext uri="{FF2B5EF4-FFF2-40B4-BE49-F238E27FC236}">
                    <a16:creationId xmlns:a16="http://schemas.microsoft.com/office/drawing/2014/main" id="{7A3FF188-219B-0E25-BB0C-DDD9175ED56C}"/>
                  </a:ext>
                </a:extLst>
              </p:cNvPr>
              <p:cNvSpPr/>
              <p:nvPr/>
            </p:nvSpPr>
            <p:spPr>
              <a:xfrm>
                <a:off x="2218132" y="5398668"/>
                <a:ext cx="473825" cy="661652"/>
              </a:xfrm>
              <a:prstGeom prst="foldedCorner">
                <a:avLst/>
              </a:prstGeom>
              <a:noFill/>
              <a:ln w="12700"/>
            </p:spPr>
            <p:style>
              <a:lnRef idx="2">
                <a:schemeClr val="dk1"/>
              </a:lnRef>
              <a:fillRef idx="1">
                <a:schemeClr val="lt1"/>
              </a:fillRef>
              <a:effectRef idx="0">
                <a:schemeClr val="dk1"/>
              </a:effectRef>
              <a:fontRef idx="minor">
                <a:schemeClr val="dk1"/>
              </a:fontRef>
            </p:style>
            <p:txBody>
              <a:bodyPr lIns="27000" rIns="2700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900"/>
              </a:p>
            </p:txBody>
          </p:sp>
          <p:sp>
            <p:nvSpPr>
              <p:cNvPr id="40" name="Rectangle: Rounded Corners 39">
                <a:extLst>
                  <a:ext uri="{FF2B5EF4-FFF2-40B4-BE49-F238E27FC236}">
                    <a16:creationId xmlns:a16="http://schemas.microsoft.com/office/drawing/2014/main" id="{1BE7F961-EBD0-9027-25B1-C6AC2CE77DCB}"/>
                  </a:ext>
                </a:extLst>
              </p:cNvPr>
              <p:cNvSpPr/>
              <p:nvPr/>
            </p:nvSpPr>
            <p:spPr>
              <a:xfrm>
                <a:off x="2142330" y="5447217"/>
                <a:ext cx="638127" cy="2019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750">
                    <a:solidFill>
                      <a:schemeClr val="bg1"/>
                    </a:solidFill>
                    <a:latin typeface="Arial (Body)"/>
                  </a:rPr>
                  <a:t>Hand-code</a:t>
                </a:r>
              </a:p>
            </p:txBody>
          </p:sp>
        </p:grpSp>
        <p:pic>
          <p:nvPicPr>
            <p:cNvPr id="38" name="Picture 2" descr="Python (programming language) - Wikipedia">
              <a:extLst>
                <a:ext uri="{FF2B5EF4-FFF2-40B4-BE49-F238E27FC236}">
                  <a16:creationId xmlns:a16="http://schemas.microsoft.com/office/drawing/2014/main" id="{91EC2CDC-BD44-7C64-CBC1-6E16E6DD0C8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5072" y="5899453"/>
              <a:ext cx="291573" cy="3005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7AAACA1C-CE9C-21CF-6C35-43E6E949EB86}"/>
              </a:ext>
            </a:extLst>
          </p:cNvPr>
          <p:cNvGrpSpPr/>
          <p:nvPr/>
        </p:nvGrpSpPr>
        <p:grpSpPr>
          <a:xfrm>
            <a:off x="1519518" y="3499246"/>
            <a:ext cx="135194" cy="103193"/>
            <a:chOff x="480000" y="5446682"/>
            <a:chExt cx="180259" cy="137590"/>
          </a:xfrm>
        </p:grpSpPr>
        <p:sp>
          <p:nvSpPr>
            <p:cNvPr id="42" name="Rectangle 41">
              <a:extLst>
                <a:ext uri="{FF2B5EF4-FFF2-40B4-BE49-F238E27FC236}">
                  <a16:creationId xmlns:a16="http://schemas.microsoft.com/office/drawing/2014/main" id="{265C2916-3EB4-93FC-BFBC-AE3F8257F94F}"/>
                </a:ext>
              </a:extLst>
            </p:cNvPr>
            <p:cNvSpPr/>
            <p:nvPr/>
          </p:nvSpPr>
          <p:spPr>
            <a:xfrm>
              <a:off x="480000" y="5446682"/>
              <a:ext cx="180259" cy="137590"/>
            </a:xfrm>
            <a:prstGeom prst="rect">
              <a:avLst/>
            </a:prstGeom>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43" name="Rectangle 42">
              <a:extLst>
                <a:ext uri="{FF2B5EF4-FFF2-40B4-BE49-F238E27FC236}">
                  <a16:creationId xmlns:a16="http://schemas.microsoft.com/office/drawing/2014/main" id="{705426ED-6006-8ED0-BACC-D63807FC418F}"/>
                </a:ext>
              </a:extLst>
            </p:cNvPr>
            <p:cNvSpPr/>
            <p:nvPr/>
          </p:nvSpPr>
          <p:spPr>
            <a:xfrm>
              <a:off x="480000" y="5448237"/>
              <a:ext cx="180259" cy="63563"/>
            </a:xfrm>
            <a:prstGeom prst="rect">
              <a:avLst/>
            </a:prstGeom>
            <a:solidFill>
              <a:srgbClr val="F99D28"/>
            </a:solidFill>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grpSp>
        <p:nvGrpSpPr>
          <p:cNvPr id="44" name="Group 43">
            <a:extLst>
              <a:ext uri="{FF2B5EF4-FFF2-40B4-BE49-F238E27FC236}">
                <a16:creationId xmlns:a16="http://schemas.microsoft.com/office/drawing/2014/main" id="{6E1F8A14-1D95-2E01-4507-4FC049BDE04E}"/>
              </a:ext>
            </a:extLst>
          </p:cNvPr>
          <p:cNvGrpSpPr/>
          <p:nvPr/>
        </p:nvGrpSpPr>
        <p:grpSpPr>
          <a:xfrm>
            <a:off x="1732318" y="3414589"/>
            <a:ext cx="135194" cy="103193"/>
            <a:chOff x="480000" y="5446682"/>
            <a:chExt cx="180259" cy="137590"/>
          </a:xfrm>
        </p:grpSpPr>
        <p:sp>
          <p:nvSpPr>
            <p:cNvPr id="45" name="Rectangle 44">
              <a:extLst>
                <a:ext uri="{FF2B5EF4-FFF2-40B4-BE49-F238E27FC236}">
                  <a16:creationId xmlns:a16="http://schemas.microsoft.com/office/drawing/2014/main" id="{6E184FB9-3A2F-C50E-5258-2DB39F271CBF}"/>
                </a:ext>
              </a:extLst>
            </p:cNvPr>
            <p:cNvSpPr/>
            <p:nvPr/>
          </p:nvSpPr>
          <p:spPr>
            <a:xfrm>
              <a:off x="480000" y="5446682"/>
              <a:ext cx="180259" cy="137590"/>
            </a:xfrm>
            <a:prstGeom prst="rect">
              <a:avLst/>
            </a:prstGeom>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46" name="Rectangle 45">
              <a:extLst>
                <a:ext uri="{FF2B5EF4-FFF2-40B4-BE49-F238E27FC236}">
                  <a16:creationId xmlns:a16="http://schemas.microsoft.com/office/drawing/2014/main" id="{427B3265-54BF-6CAB-2C23-6D77F77B2426}"/>
                </a:ext>
              </a:extLst>
            </p:cNvPr>
            <p:cNvSpPr/>
            <p:nvPr/>
          </p:nvSpPr>
          <p:spPr>
            <a:xfrm>
              <a:off x="480000" y="5448237"/>
              <a:ext cx="180259" cy="63563"/>
            </a:xfrm>
            <a:prstGeom prst="rect">
              <a:avLst/>
            </a:prstGeom>
            <a:solidFill>
              <a:srgbClr val="F99D28"/>
            </a:solidFill>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cxnSp>
        <p:nvCxnSpPr>
          <p:cNvPr id="47" name="Connector: Elbow 46">
            <a:extLst>
              <a:ext uri="{FF2B5EF4-FFF2-40B4-BE49-F238E27FC236}">
                <a16:creationId xmlns:a16="http://schemas.microsoft.com/office/drawing/2014/main" id="{2F43963A-0D7C-AD61-1F16-2B6F4EE070F3}"/>
              </a:ext>
            </a:extLst>
          </p:cNvPr>
          <p:cNvCxnSpPr>
            <a:stCxn id="42" idx="3"/>
            <a:endCxn id="45" idx="1"/>
          </p:cNvCxnSpPr>
          <p:nvPr/>
        </p:nvCxnSpPr>
        <p:spPr>
          <a:xfrm flipV="1">
            <a:off x="1654712" y="3466185"/>
            <a:ext cx="77606" cy="84657"/>
          </a:xfrm>
          <a:prstGeom prst="bentConnector3">
            <a:avLst/>
          </a:prstGeom>
          <a:ln>
            <a:headEnd type="none" w="med" len="med"/>
            <a:tailEnd type="none" w="sm" len="sm"/>
          </a:ln>
        </p:spPr>
        <p:style>
          <a:lnRef idx="1">
            <a:schemeClr val="dk1"/>
          </a:lnRef>
          <a:fillRef idx="0">
            <a:schemeClr val="dk1"/>
          </a:fillRef>
          <a:effectRef idx="0">
            <a:schemeClr val="dk1"/>
          </a:effectRef>
          <a:fontRef idx="minor">
            <a:schemeClr val="tx1"/>
          </a:fontRef>
        </p:style>
      </p:cxnSp>
      <p:pic>
        <p:nvPicPr>
          <p:cNvPr id="48" name="Graphic 47" descr="Document outline">
            <a:extLst>
              <a:ext uri="{FF2B5EF4-FFF2-40B4-BE49-F238E27FC236}">
                <a16:creationId xmlns:a16="http://schemas.microsoft.com/office/drawing/2014/main" id="{5A899C4B-403E-2979-4BAD-A6D7DF166A6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7464" t="38644" r="22731" b="11757"/>
          <a:stretch/>
        </p:blipFill>
        <p:spPr>
          <a:xfrm>
            <a:off x="1566384" y="2608740"/>
            <a:ext cx="269672" cy="276632"/>
          </a:xfrm>
          <a:prstGeom prst="rect">
            <a:avLst/>
          </a:prstGeom>
        </p:spPr>
      </p:pic>
      <p:cxnSp>
        <p:nvCxnSpPr>
          <p:cNvPr id="49" name="Straight Arrow Connector 48">
            <a:extLst>
              <a:ext uri="{FF2B5EF4-FFF2-40B4-BE49-F238E27FC236}">
                <a16:creationId xmlns:a16="http://schemas.microsoft.com/office/drawing/2014/main" id="{08F9746E-368C-ABFA-6672-CA909728E587}"/>
              </a:ext>
            </a:extLst>
          </p:cNvPr>
          <p:cNvCxnSpPr>
            <a:cxnSpLocks/>
          </p:cNvCxnSpPr>
          <p:nvPr/>
        </p:nvCxnSpPr>
        <p:spPr>
          <a:xfrm>
            <a:off x="1935373" y="3440568"/>
            <a:ext cx="194184" cy="31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9F7A7EF8-6B4A-7574-37D9-F2A2E91A84C3}"/>
              </a:ext>
            </a:extLst>
          </p:cNvPr>
          <p:cNvCxnSpPr>
            <a:cxnSpLocks/>
          </p:cNvCxnSpPr>
          <p:nvPr/>
        </p:nvCxnSpPr>
        <p:spPr>
          <a:xfrm rot="16200000" flipV="1">
            <a:off x="1810527" y="2816691"/>
            <a:ext cx="373708" cy="608966"/>
          </a:xfrm>
          <a:prstGeom prst="bentConnector3">
            <a:avLst>
              <a:gd name="adj1" fmla="val 57647"/>
            </a:avLst>
          </a:prstGeom>
          <a:ln w="19050">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C7587C1C-8398-9CAE-DAFE-5C855D83867E}"/>
              </a:ext>
            </a:extLst>
          </p:cNvPr>
          <p:cNvSpPr txBox="1"/>
          <p:nvPr/>
        </p:nvSpPr>
        <p:spPr>
          <a:xfrm>
            <a:off x="1793340" y="2934918"/>
            <a:ext cx="655985" cy="19620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generates</a:t>
            </a:r>
          </a:p>
        </p:txBody>
      </p:sp>
      <p:sp>
        <p:nvSpPr>
          <p:cNvPr id="52" name="TextBox 51">
            <a:extLst>
              <a:ext uri="{FF2B5EF4-FFF2-40B4-BE49-F238E27FC236}">
                <a16:creationId xmlns:a16="http://schemas.microsoft.com/office/drawing/2014/main" id="{1E2FBE35-1A26-5852-4371-E76ED644B6FD}"/>
              </a:ext>
            </a:extLst>
          </p:cNvPr>
          <p:cNvSpPr txBox="1"/>
          <p:nvPr/>
        </p:nvSpPr>
        <p:spPr>
          <a:xfrm rot="21396910">
            <a:off x="1479265" y="3598116"/>
            <a:ext cx="912215" cy="220373"/>
          </a:xfrm>
          <a:prstGeom prst="rect">
            <a:avLst/>
          </a:prstGeom>
          <a:noFill/>
        </p:spPr>
        <p:txBody>
          <a:bodyPr wrap="square" rtlCol="0">
            <a:prstTxWarp prst="textArchDown">
              <a:avLst>
                <a:gd name="adj" fmla="val 907675"/>
              </a:avLst>
            </a:prstTxWarp>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using the B-UML library</a:t>
            </a:r>
          </a:p>
        </p:txBody>
      </p:sp>
      <p:sp>
        <p:nvSpPr>
          <p:cNvPr id="60" name="Rectangle 59">
            <a:extLst>
              <a:ext uri="{FF2B5EF4-FFF2-40B4-BE49-F238E27FC236}">
                <a16:creationId xmlns:a16="http://schemas.microsoft.com/office/drawing/2014/main" id="{851CC65C-4F49-E456-42B2-1FF3C072F2E1}"/>
              </a:ext>
            </a:extLst>
          </p:cNvPr>
          <p:cNvSpPr/>
          <p:nvPr/>
        </p:nvSpPr>
        <p:spPr>
          <a:xfrm>
            <a:off x="962739" y="922394"/>
            <a:ext cx="645041" cy="32436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Graphical</a:t>
            </a:r>
          </a:p>
          <a:p>
            <a:pPr algn="ctr"/>
            <a:r>
              <a:rPr lang="en-IE" sz="825"/>
              <a:t>language</a:t>
            </a:r>
          </a:p>
        </p:txBody>
      </p:sp>
      <p:cxnSp>
        <p:nvCxnSpPr>
          <p:cNvPr id="61" name="Straight Arrow Connector 60">
            <a:extLst>
              <a:ext uri="{FF2B5EF4-FFF2-40B4-BE49-F238E27FC236}">
                <a16:creationId xmlns:a16="http://schemas.microsoft.com/office/drawing/2014/main" id="{DBBC685A-BFC7-A42C-797D-13B23975E341}"/>
              </a:ext>
            </a:extLst>
          </p:cNvPr>
          <p:cNvCxnSpPr>
            <a:cxnSpLocks/>
            <a:stCxn id="54" idx="0"/>
          </p:cNvCxnSpPr>
          <p:nvPr/>
        </p:nvCxnSpPr>
        <p:spPr>
          <a:xfrm flipV="1">
            <a:off x="1497301" y="1246754"/>
            <a:ext cx="2856" cy="510759"/>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42440F9-43FA-2664-EEA5-95B6EFD5B77D}"/>
              </a:ext>
            </a:extLst>
          </p:cNvPr>
          <p:cNvSpPr txBox="1"/>
          <p:nvPr/>
        </p:nvSpPr>
        <p:spPr>
          <a:xfrm>
            <a:off x="999682" y="1280060"/>
            <a:ext cx="555944" cy="300082"/>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IE" sz="675"/>
              <a:t>conforms to</a:t>
            </a:r>
          </a:p>
        </p:txBody>
      </p:sp>
      <p:cxnSp>
        <p:nvCxnSpPr>
          <p:cNvPr id="63" name="Straight Arrow Connector 62">
            <a:extLst>
              <a:ext uri="{FF2B5EF4-FFF2-40B4-BE49-F238E27FC236}">
                <a16:creationId xmlns:a16="http://schemas.microsoft.com/office/drawing/2014/main" id="{970F0E04-C1EE-9EFC-DF30-3B3580A4C786}"/>
              </a:ext>
            </a:extLst>
          </p:cNvPr>
          <p:cNvCxnSpPr>
            <a:cxnSpLocks/>
          </p:cNvCxnSpPr>
          <p:nvPr/>
        </p:nvCxnSpPr>
        <p:spPr>
          <a:xfrm flipV="1">
            <a:off x="848915" y="2195855"/>
            <a:ext cx="349892" cy="2470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CC4E438C-32C6-57A4-C3FE-B2DF8E41B894}"/>
              </a:ext>
            </a:extLst>
          </p:cNvPr>
          <p:cNvCxnSpPr>
            <a:cxnSpLocks/>
          </p:cNvCxnSpPr>
          <p:nvPr/>
        </p:nvCxnSpPr>
        <p:spPr>
          <a:xfrm>
            <a:off x="1802489" y="2034716"/>
            <a:ext cx="1023805" cy="45668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42A12CEE-88CF-FBCA-8CC6-F5C6E4FE760A}"/>
              </a:ext>
            </a:extLst>
          </p:cNvPr>
          <p:cNvSpPr txBox="1"/>
          <p:nvPr/>
        </p:nvSpPr>
        <p:spPr>
          <a:xfrm rot="1457916">
            <a:off x="2073155" y="2117858"/>
            <a:ext cx="655985" cy="19620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generates</a:t>
            </a:r>
          </a:p>
        </p:txBody>
      </p:sp>
      <p:grpSp>
        <p:nvGrpSpPr>
          <p:cNvPr id="129" name="Group 128">
            <a:extLst>
              <a:ext uri="{FF2B5EF4-FFF2-40B4-BE49-F238E27FC236}">
                <a16:creationId xmlns:a16="http://schemas.microsoft.com/office/drawing/2014/main" id="{F32EE180-38CF-B35F-A5E1-9A935C246E5D}"/>
              </a:ext>
            </a:extLst>
          </p:cNvPr>
          <p:cNvGrpSpPr/>
          <p:nvPr/>
        </p:nvGrpSpPr>
        <p:grpSpPr>
          <a:xfrm>
            <a:off x="1258543" y="1757513"/>
            <a:ext cx="478595" cy="541679"/>
            <a:chOff x="1258543" y="1757513"/>
            <a:chExt cx="478595" cy="541679"/>
          </a:xfrm>
        </p:grpSpPr>
        <p:grpSp>
          <p:nvGrpSpPr>
            <p:cNvPr id="53" name="Group 52">
              <a:extLst>
                <a:ext uri="{FF2B5EF4-FFF2-40B4-BE49-F238E27FC236}">
                  <a16:creationId xmlns:a16="http://schemas.microsoft.com/office/drawing/2014/main" id="{EC8EA348-EDCA-9F44-4F50-56F0D009D580}"/>
                </a:ext>
              </a:extLst>
            </p:cNvPr>
            <p:cNvGrpSpPr/>
            <p:nvPr/>
          </p:nvGrpSpPr>
          <p:grpSpPr>
            <a:xfrm>
              <a:off x="1258543" y="1757513"/>
              <a:ext cx="478595" cy="541679"/>
              <a:chOff x="2172334" y="5398667"/>
              <a:chExt cx="638127" cy="722239"/>
            </a:xfrm>
          </p:grpSpPr>
          <p:sp>
            <p:nvSpPr>
              <p:cNvPr id="54" name="Rectangle: Folded Corner 53">
                <a:extLst>
                  <a:ext uri="{FF2B5EF4-FFF2-40B4-BE49-F238E27FC236}">
                    <a16:creationId xmlns:a16="http://schemas.microsoft.com/office/drawing/2014/main" id="{4570B591-BC52-722A-6E85-9DD7F35F35A3}"/>
                  </a:ext>
                </a:extLst>
              </p:cNvPr>
              <p:cNvSpPr/>
              <p:nvPr/>
            </p:nvSpPr>
            <p:spPr>
              <a:xfrm>
                <a:off x="2218132" y="5398667"/>
                <a:ext cx="545092" cy="722239"/>
              </a:xfrm>
              <a:prstGeom prst="foldedCorner">
                <a:avLst/>
              </a:prstGeom>
              <a:noFill/>
              <a:ln w="12700"/>
            </p:spPr>
            <p:style>
              <a:lnRef idx="2">
                <a:schemeClr val="dk1"/>
              </a:lnRef>
              <a:fillRef idx="1">
                <a:schemeClr val="lt1"/>
              </a:fillRef>
              <a:effectRef idx="0">
                <a:schemeClr val="dk1"/>
              </a:effectRef>
              <a:fontRef idx="minor">
                <a:schemeClr val="dk1"/>
              </a:fontRef>
            </p:style>
            <p:txBody>
              <a:bodyPr lIns="27000" rIns="27000"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E" sz="900"/>
              </a:p>
            </p:txBody>
          </p:sp>
          <p:sp>
            <p:nvSpPr>
              <p:cNvPr id="55" name="Rectangle: Rounded Corners 54">
                <a:extLst>
                  <a:ext uri="{FF2B5EF4-FFF2-40B4-BE49-F238E27FC236}">
                    <a16:creationId xmlns:a16="http://schemas.microsoft.com/office/drawing/2014/main" id="{C2499E6B-7389-6F03-865B-C9069232BA22}"/>
                  </a:ext>
                </a:extLst>
              </p:cNvPr>
              <p:cNvSpPr/>
              <p:nvPr/>
            </p:nvSpPr>
            <p:spPr>
              <a:xfrm>
                <a:off x="2172334" y="5455731"/>
                <a:ext cx="638127" cy="2019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750">
                    <a:solidFill>
                      <a:schemeClr val="bg1"/>
                    </a:solidFill>
                    <a:latin typeface="Arial (Body)"/>
                  </a:rPr>
                  <a:t>Diagram</a:t>
                </a:r>
              </a:p>
            </p:txBody>
          </p:sp>
        </p:grpSp>
        <p:grpSp>
          <p:nvGrpSpPr>
            <p:cNvPr id="56" name="Group 55">
              <a:extLst>
                <a:ext uri="{FF2B5EF4-FFF2-40B4-BE49-F238E27FC236}">
                  <a16:creationId xmlns:a16="http://schemas.microsoft.com/office/drawing/2014/main" id="{9F557D6E-D023-89ED-EABB-50AAEE1F7733}"/>
                </a:ext>
              </a:extLst>
            </p:cNvPr>
            <p:cNvGrpSpPr/>
            <p:nvPr/>
          </p:nvGrpSpPr>
          <p:grpSpPr>
            <a:xfrm>
              <a:off x="1339571" y="1972893"/>
              <a:ext cx="114029" cy="97443"/>
              <a:chOff x="485458" y="5302227"/>
              <a:chExt cx="180762" cy="138711"/>
            </a:xfrm>
          </p:grpSpPr>
          <p:sp>
            <p:nvSpPr>
              <p:cNvPr id="57" name="Rectangle 56">
                <a:extLst>
                  <a:ext uri="{FF2B5EF4-FFF2-40B4-BE49-F238E27FC236}">
                    <a16:creationId xmlns:a16="http://schemas.microsoft.com/office/drawing/2014/main" id="{AEC588CC-F2C8-2047-01C8-84FE0E0EE9AC}"/>
                  </a:ext>
                </a:extLst>
              </p:cNvPr>
              <p:cNvSpPr/>
              <p:nvPr/>
            </p:nvSpPr>
            <p:spPr>
              <a:xfrm>
                <a:off x="485961" y="5303348"/>
                <a:ext cx="180259" cy="137590"/>
              </a:xfrm>
              <a:prstGeom prst="rect">
                <a:avLst/>
              </a:prstGeom>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58" name="Rectangle 57">
                <a:extLst>
                  <a:ext uri="{FF2B5EF4-FFF2-40B4-BE49-F238E27FC236}">
                    <a16:creationId xmlns:a16="http://schemas.microsoft.com/office/drawing/2014/main" id="{A69E8E41-616A-A8F9-ADF1-293FF2E7FEB8}"/>
                  </a:ext>
                </a:extLst>
              </p:cNvPr>
              <p:cNvSpPr/>
              <p:nvPr/>
            </p:nvSpPr>
            <p:spPr>
              <a:xfrm>
                <a:off x="485458" y="5302227"/>
                <a:ext cx="180259" cy="63563"/>
              </a:xfrm>
              <a:prstGeom prst="rect">
                <a:avLst/>
              </a:prstGeom>
              <a:solidFill>
                <a:schemeClr val="tx2">
                  <a:lumMod val="60000"/>
                  <a:lumOff val="40000"/>
                </a:schemeClr>
              </a:solidFill>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cxnSp>
          <p:nvCxnSpPr>
            <p:cNvPr id="59" name="Connector: Elbow 58">
              <a:extLst>
                <a:ext uri="{FF2B5EF4-FFF2-40B4-BE49-F238E27FC236}">
                  <a16:creationId xmlns:a16="http://schemas.microsoft.com/office/drawing/2014/main" id="{235D21DD-49C4-C61B-4DA4-81FEF4BA156A}"/>
                </a:ext>
              </a:extLst>
            </p:cNvPr>
            <p:cNvCxnSpPr>
              <a:cxnSpLocks/>
              <a:stCxn id="57" idx="3"/>
              <a:endCxn id="70" idx="1"/>
            </p:cNvCxnSpPr>
            <p:nvPr/>
          </p:nvCxnSpPr>
          <p:spPr>
            <a:xfrm>
              <a:off x="1453600" y="2022009"/>
              <a:ext cx="93114" cy="119168"/>
            </a:xfrm>
            <a:prstGeom prst="bentConnector3">
              <a:avLst>
                <a:gd name="adj1" fmla="val 73016"/>
              </a:avLst>
            </a:prstGeom>
            <a:ln>
              <a:headEnd type="none" w="med" len="med"/>
              <a:tailEnd type="none" w="sm" len="sm"/>
            </a:ln>
          </p:spPr>
          <p:style>
            <a:lnRef idx="1">
              <a:schemeClr val="dk1"/>
            </a:lnRef>
            <a:fillRef idx="0">
              <a:schemeClr val="dk1"/>
            </a:fillRef>
            <a:effectRef idx="0">
              <a:schemeClr val="dk1"/>
            </a:effectRef>
            <a:fontRef idx="minor">
              <a:schemeClr val="tx1"/>
            </a:fontRef>
          </p:style>
        </p:cxnSp>
        <p:grpSp>
          <p:nvGrpSpPr>
            <p:cNvPr id="69" name="Group 68">
              <a:extLst>
                <a:ext uri="{FF2B5EF4-FFF2-40B4-BE49-F238E27FC236}">
                  <a16:creationId xmlns:a16="http://schemas.microsoft.com/office/drawing/2014/main" id="{55C01460-69F5-83A9-7139-4B70C5695926}"/>
                </a:ext>
              </a:extLst>
            </p:cNvPr>
            <p:cNvGrpSpPr/>
            <p:nvPr/>
          </p:nvGrpSpPr>
          <p:grpSpPr>
            <a:xfrm>
              <a:off x="1546396" y="2092062"/>
              <a:ext cx="114029" cy="97443"/>
              <a:chOff x="485458" y="5302227"/>
              <a:chExt cx="180762" cy="138711"/>
            </a:xfrm>
          </p:grpSpPr>
          <p:sp>
            <p:nvSpPr>
              <p:cNvPr id="70" name="Rectangle 69">
                <a:extLst>
                  <a:ext uri="{FF2B5EF4-FFF2-40B4-BE49-F238E27FC236}">
                    <a16:creationId xmlns:a16="http://schemas.microsoft.com/office/drawing/2014/main" id="{8BFBDE3D-8536-028D-4B24-5F5ACDABB24D}"/>
                  </a:ext>
                </a:extLst>
              </p:cNvPr>
              <p:cNvSpPr/>
              <p:nvPr/>
            </p:nvSpPr>
            <p:spPr>
              <a:xfrm>
                <a:off x="485961" y="5303348"/>
                <a:ext cx="180259" cy="137590"/>
              </a:xfrm>
              <a:prstGeom prst="rect">
                <a:avLst/>
              </a:prstGeom>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71" name="Rectangle 70">
                <a:extLst>
                  <a:ext uri="{FF2B5EF4-FFF2-40B4-BE49-F238E27FC236}">
                    <a16:creationId xmlns:a16="http://schemas.microsoft.com/office/drawing/2014/main" id="{14E8209E-6F48-7723-9D20-49E22D9DCF12}"/>
                  </a:ext>
                </a:extLst>
              </p:cNvPr>
              <p:cNvSpPr/>
              <p:nvPr/>
            </p:nvSpPr>
            <p:spPr>
              <a:xfrm>
                <a:off x="485458" y="5302227"/>
                <a:ext cx="180259" cy="63563"/>
              </a:xfrm>
              <a:prstGeom prst="rect">
                <a:avLst/>
              </a:prstGeom>
              <a:solidFill>
                <a:srgbClr val="F99D28"/>
              </a:solidFill>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grpSp>
          <p:nvGrpSpPr>
            <p:cNvPr id="72" name="Group 71">
              <a:extLst>
                <a:ext uri="{FF2B5EF4-FFF2-40B4-BE49-F238E27FC236}">
                  <a16:creationId xmlns:a16="http://schemas.microsoft.com/office/drawing/2014/main" id="{9563D3DB-A880-4268-5DC9-AE19EFD4CBDB}"/>
                </a:ext>
              </a:extLst>
            </p:cNvPr>
            <p:cNvGrpSpPr/>
            <p:nvPr/>
          </p:nvGrpSpPr>
          <p:grpSpPr>
            <a:xfrm>
              <a:off x="1339571" y="2165229"/>
              <a:ext cx="114029" cy="97443"/>
              <a:chOff x="485458" y="5302227"/>
              <a:chExt cx="180762" cy="138711"/>
            </a:xfrm>
          </p:grpSpPr>
          <p:sp>
            <p:nvSpPr>
              <p:cNvPr id="73" name="Rectangle 72">
                <a:extLst>
                  <a:ext uri="{FF2B5EF4-FFF2-40B4-BE49-F238E27FC236}">
                    <a16:creationId xmlns:a16="http://schemas.microsoft.com/office/drawing/2014/main" id="{B1BA7D72-730B-57E9-B86F-A9E3E904B826}"/>
                  </a:ext>
                </a:extLst>
              </p:cNvPr>
              <p:cNvSpPr/>
              <p:nvPr/>
            </p:nvSpPr>
            <p:spPr>
              <a:xfrm>
                <a:off x="485961" y="5303348"/>
                <a:ext cx="180259" cy="137590"/>
              </a:xfrm>
              <a:prstGeom prst="rect">
                <a:avLst/>
              </a:prstGeom>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74" name="Rectangle 73">
                <a:extLst>
                  <a:ext uri="{FF2B5EF4-FFF2-40B4-BE49-F238E27FC236}">
                    <a16:creationId xmlns:a16="http://schemas.microsoft.com/office/drawing/2014/main" id="{AA5597B4-DF42-92B5-31F7-A5F45C5CC01A}"/>
                  </a:ext>
                </a:extLst>
              </p:cNvPr>
              <p:cNvSpPr/>
              <p:nvPr/>
            </p:nvSpPr>
            <p:spPr>
              <a:xfrm>
                <a:off x="485458" y="5302227"/>
                <a:ext cx="180259" cy="63563"/>
              </a:xfrm>
              <a:prstGeom prst="rect">
                <a:avLst/>
              </a:prstGeom>
              <a:solidFill>
                <a:srgbClr val="F99D28"/>
              </a:solidFill>
              <a:ln w="6350"/>
            </p:spPr>
            <p:style>
              <a:lnRef idx="2">
                <a:schemeClr val="dk1"/>
              </a:lnRef>
              <a:fillRef idx="1">
                <a:schemeClr val="lt1"/>
              </a:fillRef>
              <a:effectRef idx="0">
                <a:schemeClr val="dk1"/>
              </a:effectRef>
              <a:fontRef idx="minor">
                <a:schemeClr val="dk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cxnSp>
          <p:nvCxnSpPr>
            <p:cNvPr id="75" name="Connector: Elbow 74">
              <a:extLst>
                <a:ext uri="{FF2B5EF4-FFF2-40B4-BE49-F238E27FC236}">
                  <a16:creationId xmlns:a16="http://schemas.microsoft.com/office/drawing/2014/main" id="{98E6AC61-978B-3DB4-F789-0902425D9F41}"/>
                </a:ext>
              </a:extLst>
            </p:cNvPr>
            <p:cNvCxnSpPr>
              <a:cxnSpLocks/>
              <a:stCxn id="57" idx="2"/>
              <a:endCxn id="74" idx="0"/>
            </p:cNvCxnSpPr>
            <p:nvPr/>
          </p:nvCxnSpPr>
          <p:spPr>
            <a:xfrm rot="5400000">
              <a:off x="1349140" y="2117625"/>
              <a:ext cx="94893" cy="317"/>
            </a:xfrm>
            <a:prstGeom prst="bentConnector3">
              <a:avLst>
                <a:gd name="adj1" fmla="val 50000"/>
              </a:avLst>
            </a:prstGeom>
            <a:ln>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6" name="Isosceles Triangle 75">
              <a:extLst>
                <a:ext uri="{FF2B5EF4-FFF2-40B4-BE49-F238E27FC236}">
                  <a16:creationId xmlns:a16="http://schemas.microsoft.com/office/drawing/2014/main" id="{EFE3923F-507E-7154-2FAB-8335D385652D}"/>
                </a:ext>
              </a:extLst>
            </p:cNvPr>
            <p:cNvSpPr/>
            <p:nvPr/>
          </p:nvSpPr>
          <p:spPr>
            <a:xfrm>
              <a:off x="1379116" y="2072287"/>
              <a:ext cx="34289" cy="34289"/>
            </a:xfrm>
            <a:prstGeom prst="triangl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77" name="Diamond 76">
              <a:extLst>
                <a:ext uri="{FF2B5EF4-FFF2-40B4-BE49-F238E27FC236}">
                  <a16:creationId xmlns:a16="http://schemas.microsoft.com/office/drawing/2014/main" id="{65102831-E093-0FB2-5296-4C9F5356A539}"/>
                </a:ext>
              </a:extLst>
            </p:cNvPr>
            <p:cNvSpPr/>
            <p:nvPr/>
          </p:nvSpPr>
          <p:spPr>
            <a:xfrm>
              <a:off x="1453282" y="2000076"/>
              <a:ext cx="48759" cy="42881"/>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grpSp>
      <p:sp>
        <p:nvSpPr>
          <p:cNvPr id="12" name="TextBox 11">
            <a:extLst>
              <a:ext uri="{FF2B5EF4-FFF2-40B4-BE49-F238E27FC236}">
                <a16:creationId xmlns:a16="http://schemas.microsoft.com/office/drawing/2014/main" id="{E1CFB29E-622F-66FF-CB77-C67E7883C8D3}"/>
              </a:ext>
            </a:extLst>
          </p:cNvPr>
          <p:cNvSpPr txBox="1"/>
          <p:nvPr/>
        </p:nvSpPr>
        <p:spPr>
          <a:xfrm>
            <a:off x="821632" y="2496785"/>
            <a:ext cx="292046" cy="19620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or</a:t>
            </a:r>
          </a:p>
        </p:txBody>
      </p:sp>
      <p:sp>
        <p:nvSpPr>
          <p:cNvPr id="66" name="TextBox 65">
            <a:extLst>
              <a:ext uri="{FF2B5EF4-FFF2-40B4-BE49-F238E27FC236}">
                <a16:creationId xmlns:a16="http://schemas.microsoft.com/office/drawing/2014/main" id="{24A1C373-0522-1A4C-4121-43DABFAD4C82}"/>
              </a:ext>
            </a:extLst>
          </p:cNvPr>
          <p:cNvSpPr txBox="1"/>
          <p:nvPr/>
        </p:nvSpPr>
        <p:spPr>
          <a:xfrm>
            <a:off x="847080" y="2917595"/>
            <a:ext cx="292046" cy="19620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or</a:t>
            </a:r>
          </a:p>
        </p:txBody>
      </p:sp>
      <p:sp>
        <p:nvSpPr>
          <p:cNvPr id="67" name="Arc 66">
            <a:extLst>
              <a:ext uri="{FF2B5EF4-FFF2-40B4-BE49-F238E27FC236}">
                <a16:creationId xmlns:a16="http://schemas.microsoft.com/office/drawing/2014/main" id="{D921F487-A8B3-41CF-88E9-34C7E9A76782}"/>
              </a:ext>
            </a:extLst>
          </p:cNvPr>
          <p:cNvSpPr/>
          <p:nvPr/>
        </p:nvSpPr>
        <p:spPr>
          <a:xfrm rot="7814312">
            <a:off x="385886" y="949091"/>
            <a:ext cx="2933756" cy="2933731"/>
          </a:xfrm>
          <a:prstGeom prst="arc">
            <a:avLst>
              <a:gd name="adj1" fmla="val 16943610"/>
              <a:gd name="adj2" fmla="val 0"/>
            </a:avLst>
          </a:prstGeom>
          <a:ln w="28575">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IE" sz="1350"/>
          </a:p>
        </p:txBody>
      </p:sp>
      <p:sp>
        <p:nvSpPr>
          <p:cNvPr id="68" name="TextBox 67">
            <a:extLst>
              <a:ext uri="{FF2B5EF4-FFF2-40B4-BE49-F238E27FC236}">
                <a16:creationId xmlns:a16="http://schemas.microsoft.com/office/drawing/2014/main" id="{282B5780-55D4-49C5-8FE4-042020E3CEB6}"/>
              </a:ext>
            </a:extLst>
          </p:cNvPr>
          <p:cNvSpPr txBox="1"/>
          <p:nvPr/>
        </p:nvSpPr>
        <p:spPr>
          <a:xfrm>
            <a:off x="840666" y="3287941"/>
            <a:ext cx="292046" cy="19620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IE" sz="675"/>
              <a:t>or</a:t>
            </a:r>
          </a:p>
        </p:txBody>
      </p:sp>
      <p:grpSp>
        <p:nvGrpSpPr>
          <p:cNvPr id="92" name="Group 91">
            <a:extLst>
              <a:ext uri="{FF2B5EF4-FFF2-40B4-BE49-F238E27FC236}">
                <a16:creationId xmlns:a16="http://schemas.microsoft.com/office/drawing/2014/main" id="{068A97CE-4155-F3F1-74ED-2DAFED24708E}"/>
              </a:ext>
            </a:extLst>
          </p:cNvPr>
          <p:cNvGrpSpPr/>
          <p:nvPr/>
        </p:nvGrpSpPr>
        <p:grpSpPr>
          <a:xfrm>
            <a:off x="6747567" y="4411624"/>
            <a:ext cx="2036433" cy="219291"/>
            <a:chOff x="1268106" y="5668902"/>
            <a:chExt cx="3678795" cy="292388"/>
          </a:xfrm>
        </p:grpSpPr>
        <p:sp>
          <p:nvSpPr>
            <p:cNvPr id="93" name="Arrow: Pentagon 92">
              <a:extLst>
                <a:ext uri="{FF2B5EF4-FFF2-40B4-BE49-F238E27FC236}">
                  <a16:creationId xmlns:a16="http://schemas.microsoft.com/office/drawing/2014/main" id="{B0F6E733-E4B1-DE24-F2E8-BE1CFC4070CC}"/>
                </a:ext>
              </a:extLst>
            </p:cNvPr>
            <p:cNvSpPr/>
            <p:nvPr/>
          </p:nvSpPr>
          <p:spPr>
            <a:xfrm>
              <a:off x="3023642" y="5718173"/>
              <a:ext cx="1923259"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94" name="Arrow: Pentagon 93">
              <a:extLst>
                <a:ext uri="{FF2B5EF4-FFF2-40B4-BE49-F238E27FC236}">
                  <a16:creationId xmlns:a16="http://schemas.microsoft.com/office/drawing/2014/main" id="{E133CFC4-2D15-4E04-8C7B-5EAF37A192B2}"/>
                </a:ext>
              </a:extLst>
            </p:cNvPr>
            <p:cNvSpPr/>
            <p:nvPr/>
          </p:nvSpPr>
          <p:spPr>
            <a:xfrm rot="10800000">
              <a:off x="1268106" y="5718173"/>
              <a:ext cx="1755536" cy="192778"/>
            </a:xfrm>
            <a:prstGeom prst="homePlat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71450" tIns="171450" rIns="171450" bIns="171450" rtlCol="0" anchor="ctr">
              <a:noAutofit/>
            </a:bodyPr>
            <a:lstStyle/>
            <a:p>
              <a:pPr algn="ctr"/>
              <a:endParaRPr lang="en-IE" sz="1050">
                <a:solidFill>
                  <a:schemeClr val="bg1"/>
                </a:solidFill>
                <a:latin typeface="Franklin Gothic Demi Cond" panose="020B0706030402020204" pitchFamily="34" charset="0"/>
              </a:endParaRPr>
            </a:p>
          </p:txBody>
        </p:sp>
        <p:sp>
          <p:nvSpPr>
            <p:cNvPr id="95" name="TextBox 94">
              <a:extLst>
                <a:ext uri="{FF2B5EF4-FFF2-40B4-BE49-F238E27FC236}">
                  <a16:creationId xmlns:a16="http://schemas.microsoft.com/office/drawing/2014/main" id="{BCA638F7-54FF-9BDA-58CB-61CBF7979BD4}"/>
                </a:ext>
              </a:extLst>
            </p:cNvPr>
            <p:cNvSpPr txBox="1"/>
            <p:nvPr/>
          </p:nvSpPr>
          <p:spPr>
            <a:xfrm>
              <a:off x="2311175" y="5668902"/>
              <a:ext cx="1603499" cy="292388"/>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b="1" i="1">
                  <a:solidFill>
                    <a:schemeClr val="bg1">
                      <a:lumMod val="95000"/>
                    </a:schemeClr>
                  </a:solidFill>
                </a:rPr>
                <a:t>Deployment</a:t>
              </a:r>
            </a:p>
          </p:txBody>
        </p:sp>
      </p:grpSp>
      <p:cxnSp>
        <p:nvCxnSpPr>
          <p:cNvPr id="104" name="Straight Arrow Connector 103">
            <a:extLst>
              <a:ext uri="{FF2B5EF4-FFF2-40B4-BE49-F238E27FC236}">
                <a16:creationId xmlns:a16="http://schemas.microsoft.com/office/drawing/2014/main" id="{DFACCC54-F53D-1447-C667-A61054752771}"/>
              </a:ext>
            </a:extLst>
          </p:cNvPr>
          <p:cNvCxnSpPr>
            <a:cxnSpLocks/>
          </p:cNvCxnSpPr>
          <p:nvPr/>
        </p:nvCxnSpPr>
        <p:spPr>
          <a:xfrm>
            <a:off x="6658260" y="3879314"/>
            <a:ext cx="33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05" name="Group 104">
            <a:extLst>
              <a:ext uri="{FF2B5EF4-FFF2-40B4-BE49-F238E27FC236}">
                <a16:creationId xmlns:a16="http://schemas.microsoft.com/office/drawing/2014/main" id="{D10FD3B1-FAE5-E131-83AA-36FCD3CE0566}"/>
              </a:ext>
            </a:extLst>
          </p:cNvPr>
          <p:cNvGrpSpPr/>
          <p:nvPr/>
        </p:nvGrpSpPr>
        <p:grpSpPr>
          <a:xfrm>
            <a:off x="6908092" y="3531957"/>
            <a:ext cx="701740" cy="846530"/>
            <a:chOff x="6027294" y="4542626"/>
            <a:chExt cx="701740" cy="846530"/>
          </a:xfrm>
        </p:grpSpPr>
        <p:pic>
          <p:nvPicPr>
            <p:cNvPr id="106" name="Graphic 105" descr="Document outline">
              <a:extLst>
                <a:ext uri="{FF2B5EF4-FFF2-40B4-BE49-F238E27FC236}">
                  <a16:creationId xmlns:a16="http://schemas.microsoft.com/office/drawing/2014/main" id="{0FEA2BDF-FA0F-0468-3648-1BDBA0F6EC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10321" y="4542626"/>
              <a:ext cx="514845" cy="484111"/>
            </a:xfrm>
            <a:prstGeom prst="rect">
              <a:avLst/>
            </a:prstGeom>
          </p:spPr>
        </p:pic>
        <p:pic>
          <p:nvPicPr>
            <p:cNvPr id="109" name="Picture 2" descr="terraform&quot; Icon - Download for free – Iconduck">
              <a:extLst>
                <a:ext uri="{FF2B5EF4-FFF2-40B4-BE49-F238E27FC236}">
                  <a16:creationId xmlns:a16="http://schemas.microsoft.com/office/drawing/2014/main" id="{DB06DD44-17E2-F1F8-7954-910FCC2AA28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6003" y="4853938"/>
              <a:ext cx="305097" cy="345597"/>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5FD1F00B-7965-9442-867F-9D440A3C725B}"/>
                </a:ext>
              </a:extLst>
            </p:cNvPr>
            <p:cNvSpPr txBox="1"/>
            <p:nvPr/>
          </p:nvSpPr>
          <p:spPr>
            <a:xfrm>
              <a:off x="6027294" y="5169096"/>
              <a:ext cx="701740" cy="220060"/>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30"/>
                <a:t>Terraform</a:t>
              </a:r>
            </a:p>
          </p:txBody>
        </p:sp>
      </p:grpSp>
      <p:cxnSp>
        <p:nvCxnSpPr>
          <p:cNvPr id="114" name="Connector: Elbow 113">
            <a:extLst>
              <a:ext uri="{FF2B5EF4-FFF2-40B4-BE49-F238E27FC236}">
                <a16:creationId xmlns:a16="http://schemas.microsoft.com/office/drawing/2014/main" id="{A86DB40B-9524-F727-8F6B-7A3EE5689B53}"/>
              </a:ext>
            </a:extLst>
          </p:cNvPr>
          <p:cNvCxnSpPr>
            <a:cxnSpLocks/>
            <a:endCxn id="113" idx="2"/>
          </p:cNvCxnSpPr>
          <p:nvPr/>
        </p:nvCxnSpPr>
        <p:spPr>
          <a:xfrm flipV="1">
            <a:off x="7530601" y="3686899"/>
            <a:ext cx="575559" cy="21292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47CE1FA8-2784-7E53-6C95-8B4815437256}"/>
              </a:ext>
            </a:extLst>
          </p:cNvPr>
          <p:cNvCxnSpPr>
            <a:cxnSpLocks/>
          </p:cNvCxnSpPr>
          <p:nvPr/>
        </p:nvCxnSpPr>
        <p:spPr>
          <a:xfrm>
            <a:off x="6658260" y="2334285"/>
            <a:ext cx="33285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587A659B-FD08-C500-E813-A57016E81D0C}"/>
              </a:ext>
            </a:extLst>
          </p:cNvPr>
          <p:cNvSpPr/>
          <p:nvPr/>
        </p:nvSpPr>
        <p:spPr>
          <a:xfrm>
            <a:off x="7015755" y="2105314"/>
            <a:ext cx="514846" cy="346249"/>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825"/>
              <a:t>Image</a:t>
            </a:r>
          </a:p>
        </p:txBody>
      </p:sp>
      <p:pic>
        <p:nvPicPr>
          <p:cNvPr id="118" name="Picture 4" descr="What is Docker? | AWS">
            <a:extLst>
              <a:ext uri="{FF2B5EF4-FFF2-40B4-BE49-F238E27FC236}">
                <a16:creationId xmlns:a16="http://schemas.microsoft.com/office/drawing/2014/main" id="{E2B9F33A-E5C4-6F21-626D-4D584D0D82B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5091" r="24405" b="35633"/>
          <a:stretch/>
        </p:blipFill>
        <p:spPr bwMode="auto">
          <a:xfrm>
            <a:off x="7197364" y="1862886"/>
            <a:ext cx="631597" cy="377957"/>
          </a:xfrm>
          <a:prstGeom prst="rect">
            <a:avLst/>
          </a:prstGeom>
          <a:noFill/>
          <a:extLst>
            <a:ext uri="{909E8E84-426E-40DD-AFC4-6F175D3DCCD1}">
              <a14:hiddenFill xmlns:a14="http://schemas.microsoft.com/office/drawing/2010/main">
                <a:solidFill>
                  <a:srgbClr val="FFFFFF"/>
                </a:solidFill>
              </a14:hiddenFill>
            </a:ext>
          </a:extLst>
        </p:spPr>
      </p:pic>
      <p:cxnSp>
        <p:nvCxnSpPr>
          <p:cNvPr id="119" name="Straight Arrow Connector 118">
            <a:extLst>
              <a:ext uri="{FF2B5EF4-FFF2-40B4-BE49-F238E27FC236}">
                <a16:creationId xmlns:a16="http://schemas.microsoft.com/office/drawing/2014/main" id="{65F558D2-32B5-40C1-0B3D-2407F7FFF675}"/>
              </a:ext>
            </a:extLst>
          </p:cNvPr>
          <p:cNvCxnSpPr>
            <a:cxnSpLocks/>
          </p:cNvCxnSpPr>
          <p:nvPr/>
        </p:nvCxnSpPr>
        <p:spPr>
          <a:xfrm>
            <a:off x="7578990" y="2337242"/>
            <a:ext cx="412931" cy="4372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0A9572A1-2CD8-F13C-B856-229C17396199}"/>
              </a:ext>
            </a:extLst>
          </p:cNvPr>
          <p:cNvGrpSpPr/>
          <p:nvPr/>
        </p:nvGrpSpPr>
        <p:grpSpPr>
          <a:xfrm>
            <a:off x="7337782" y="2117783"/>
            <a:ext cx="1622504" cy="1709896"/>
            <a:chOff x="7313158" y="2051864"/>
            <a:chExt cx="1622504" cy="1709896"/>
          </a:xfrm>
        </p:grpSpPr>
        <p:grpSp>
          <p:nvGrpSpPr>
            <p:cNvPr id="111" name="Group 110">
              <a:extLst>
                <a:ext uri="{FF2B5EF4-FFF2-40B4-BE49-F238E27FC236}">
                  <a16:creationId xmlns:a16="http://schemas.microsoft.com/office/drawing/2014/main" id="{98E803CA-FAE8-C2C8-BF04-61EDD569872D}"/>
                </a:ext>
              </a:extLst>
            </p:cNvPr>
            <p:cNvGrpSpPr/>
            <p:nvPr/>
          </p:nvGrpSpPr>
          <p:grpSpPr>
            <a:xfrm>
              <a:off x="7313158" y="2051864"/>
              <a:ext cx="1622504" cy="1709896"/>
              <a:chOff x="7892164" y="1839589"/>
              <a:chExt cx="1278398" cy="1328087"/>
            </a:xfrm>
          </p:grpSpPr>
          <p:pic>
            <p:nvPicPr>
              <p:cNvPr id="112" name="Graphic 111" descr="Cloud with solid fill">
                <a:extLst>
                  <a:ext uri="{FF2B5EF4-FFF2-40B4-BE49-F238E27FC236}">
                    <a16:creationId xmlns:a16="http://schemas.microsoft.com/office/drawing/2014/main" id="{20B52168-1DF5-C820-47E8-2821215697D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892164" y="1839589"/>
                <a:ext cx="1278398" cy="1328087"/>
              </a:xfrm>
              <a:prstGeom prst="rect">
                <a:avLst/>
              </a:prstGeom>
            </p:spPr>
          </p:pic>
          <p:sp>
            <p:nvSpPr>
              <p:cNvPr id="113" name="TextBox 112">
                <a:extLst>
                  <a:ext uri="{FF2B5EF4-FFF2-40B4-BE49-F238E27FC236}">
                    <a16:creationId xmlns:a16="http://schemas.microsoft.com/office/drawing/2014/main" id="{52E085C1-2F16-12F6-F977-4BDCB09C8C26}"/>
                  </a:ext>
                </a:extLst>
              </p:cNvPr>
              <p:cNvSpPr txBox="1"/>
              <p:nvPr/>
            </p:nvSpPr>
            <p:spPr>
              <a:xfrm>
                <a:off x="8152332" y="2879043"/>
                <a:ext cx="690500" cy="179289"/>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IE" sz="900"/>
                  <a:t>Public cloud</a:t>
                </a:r>
              </a:p>
            </p:txBody>
          </p:sp>
        </p:grpSp>
        <p:pic>
          <p:nvPicPr>
            <p:cNvPr id="120" name="Graphic 119" descr="Server with solid fill">
              <a:extLst>
                <a:ext uri="{FF2B5EF4-FFF2-40B4-BE49-F238E27FC236}">
                  <a16:creationId xmlns:a16="http://schemas.microsoft.com/office/drawing/2014/main" id="{344151C0-CBD0-E530-4FAE-F32C02ACAA4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13162" y="2885372"/>
              <a:ext cx="350702" cy="350702"/>
            </a:xfrm>
            <a:prstGeom prst="rect">
              <a:avLst/>
            </a:prstGeom>
          </p:spPr>
        </p:pic>
        <p:pic>
          <p:nvPicPr>
            <p:cNvPr id="121" name="Graphic 120" descr="Server with solid fill">
              <a:extLst>
                <a:ext uri="{FF2B5EF4-FFF2-40B4-BE49-F238E27FC236}">
                  <a16:creationId xmlns:a16="http://schemas.microsoft.com/office/drawing/2014/main" id="{6822C171-FD6D-5347-46EF-F43F3DC3F1B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93123" y="2885372"/>
              <a:ext cx="350702" cy="350702"/>
            </a:xfrm>
            <a:prstGeom prst="rect">
              <a:avLst/>
            </a:prstGeom>
          </p:spPr>
        </p:pic>
        <p:pic>
          <p:nvPicPr>
            <p:cNvPr id="122" name="Graphic 121" descr="Server with solid fill">
              <a:extLst>
                <a:ext uri="{FF2B5EF4-FFF2-40B4-BE49-F238E27FC236}">
                  <a16:creationId xmlns:a16="http://schemas.microsoft.com/office/drawing/2014/main" id="{D3CD3AB8-C513-B804-113A-702CB9A96CB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73085" y="2891970"/>
              <a:ext cx="350702" cy="350702"/>
            </a:xfrm>
            <a:prstGeom prst="rect">
              <a:avLst/>
            </a:prstGeom>
          </p:spPr>
        </p:pic>
      </p:grpSp>
    </p:spTree>
    <p:extLst>
      <p:ext uri="{BB962C8B-B14F-4D97-AF65-F5344CB8AC3E}">
        <p14:creationId xmlns:p14="http://schemas.microsoft.com/office/powerpoint/2010/main" val="10560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animEffect transition="in" filter="fade">
                                      <p:cBhvr>
                                        <p:cTn id="25" dur="500"/>
                                        <p:tgtEl>
                                          <p:spTgt spid="129"/>
                                        </p:tgtEl>
                                      </p:cBhvr>
                                    </p:animEffect>
                                  </p:childTnLst>
                                </p:cTn>
                              </p:par>
                              <p:par>
                                <p:cTn id="26" presetID="10" presetClass="entr" presetSubtype="0"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animEffect transition="in" filter="fade">
                                      <p:cBhvr>
                                        <p:cTn id="33" dur="500"/>
                                        <p:tgtEl>
                                          <p:spTgt spid="92"/>
                                        </p:tgtEl>
                                      </p:cBhvr>
                                    </p:animEffect>
                                  </p:childTnLst>
                                </p:cTn>
                              </p:par>
                              <p:par>
                                <p:cTn id="34" presetID="10" presetClass="entr" presetSubtype="0" fill="hold" nodeType="with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animEffect transition="in" filter="fade">
                                      <p:cBhvr>
                                        <p:cTn id="39" dur="500"/>
                                        <p:tgtEl>
                                          <p:spTgt spid="105"/>
                                        </p:tgtEl>
                                      </p:cBhvr>
                                    </p:animEffect>
                                  </p:childTnLst>
                                </p:cTn>
                              </p:par>
                              <p:par>
                                <p:cTn id="40" presetID="10" presetClass="entr" presetSubtype="0" fill="hold"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500"/>
                                        <p:tgtEl>
                                          <p:spTgt spid="114"/>
                                        </p:tgtEl>
                                      </p:cBhvr>
                                    </p:animEffect>
                                  </p:childTnLst>
                                </p:cTn>
                              </p:par>
                              <p:par>
                                <p:cTn id="43" presetID="10"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animEffect transition="in" filter="fade">
                                      <p:cBhvr>
                                        <p:cTn id="45" dur="500"/>
                                        <p:tgtEl>
                                          <p:spTgt spid="1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fade">
                                      <p:cBhvr>
                                        <p:cTn id="48" dur="500"/>
                                        <p:tgtEl>
                                          <p:spTgt spid="117"/>
                                        </p:tgtEl>
                                      </p:cBhvr>
                                    </p:animEffect>
                                  </p:childTnLst>
                                </p:cTn>
                              </p:par>
                              <p:par>
                                <p:cTn id="49" presetID="10" presetClass="entr" presetSubtype="0" fill="hold" nodeType="with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500"/>
                                        <p:tgtEl>
                                          <p:spTgt spid="118"/>
                                        </p:tgtEl>
                                      </p:cBhvr>
                                    </p:animEffect>
                                  </p:childTnLst>
                                </p:cTn>
                              </p:par>
                              <p:par>
                                <p:cTn id="52" presetID="10" presetClass="entr" presetSubtype="0" fill="hold" nodeType="withEffect">
                                  <p:stCondLst>
                                    <p:cond delay="0"/>
                                  </p:stCondLst>
                                  <p:childTnLst>
                                    <p:set>
                                      <p:cBhvr>
                                        <p:cTn id="53" dur="1" fill="hold">
                                          <p:stCondLst>
                                            <p:cond delay="0"/>
                                          </p:stCondLst>
                                        </p:cTn>
                                        <p:tgtEl>
                                          <p:spTgt spid="119"/>
                                        </p:tgtEl>
                                        <p:attrNameLst>
                                          <p:attrName>style.visibility</p:attrName>
                                        </p:attrNameLst>
                                      </p:cBhvr>
                                      <p:to>
                                        <p:strVal val="visible"/>
                                      </p:to>
                                    </p:set>
                                    <p:animEffect transition="in" filter="fade">
                                      <p:cBhvr>
                                        <p:cTn id="54" dur="500"/>
                                        <p:tgtEl>
                                          <p:spTgt spid="119"/>
                                        </p:tgtEl>
                                      </p:cBhvr>
                                    </p:animEffect>
                                  </p:childTnLst>
                                </p:cTn>
                              </p:par>
                              <p:par>
                                <p:cTn id="55" presetID="10" presetClass="entr" presetSubtype="0" fill="hold" nodeType="with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fade">
                                      <p:cBhvr>
                                        <p:cTn id="5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p:bldP spid="65" grpId="0"/>
      <p:bldP spid="12" grpId="0"/>
      <p:bldP spid="1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C4AB812-C17C-3DB0-C7D6-733298547C66}"/>
              </a:ext>
            </a:extLst>
          </p:cNvPr>
          <p:cNvSpPr>
            <a:spLocks noGrp="1"/>
          </p:cNvSpPr>
          <p:nvPr>
            <p:ph type="title"/>
          </p:nvPr>
        </p:nvSpPr>
        <p:spPr>
          <a:xfrm>
            <a:off x="275841" y="2339151"/>
            <a:ext cx="1596526" cy="639366"/>
          </a:xfrm>
        </p:spPr>
        <p:txBody>
          <a:bodyPr/>
          <a:lstStyle/>
          <a:p>
            <a:r>
              <a:rPr lang="en-IE" dirty="0"/>
              <a:t>Structural MM</a:t>
            </a:r>
          </a:p>
        </p:txBody>
      </p:sp>
      <p:pic>
        <p:nvPicPr>
          <p:cNvPr id="3074" name="Picture 2" descr="B-UML metamodel">
            <a:extLst>
              <a:ext uri="{FF2B5EF4-FFF2-40B4-BE49-F238E27FC236}">
                <a16:creationId xmlns:a16="http://schemas.microsoft.com/office/drawing/2014/main" id="{3BF09122-7013-C383-B6D4-18BE790028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7453" y="278673"/>
            <a:ext cx="6580706" cy="4760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92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96C45-C54E-536F-A77B-9097755F572E}"/>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910819D8-3E9C-1226-E1BD-327EF064BE32}"/>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B1071BF3-433D-F89A-2956-0F597FADAE62}"/>
              </a:ext>
            </a:extLst>
          </p:cNvPr>
          <p:cNvSpPr>
            <a:spLocks noGrp="1"/>
          </p:cNvSpPr>
          <p:nvPr>
            <p:ph type="sldNum" sz="quarter" idx="4"/>
          </p:nvPr>
        </p:nvSpPr>
        <p:spPr/>
        <p:txBody>
          <a:bodyPr/>
          <a:lstStyle/>
          <a:p>
            <a:fld id="{F4669F32-90E1-ED4F-B6D9-07697D6A4E9E}" type="slidenum">
              <a:rPr lang="en-GB" smtClean="0"/>
              <a:pPr/>
              <a:t>3</a:t>
            </a:fld>
            <a:endParaRPr lang="en-GB"/>
          </a:p>
        </p:txBody>
      </p:sp>
      <p:sp>
        <p:nvSpPr>
          <p:cNvPr id="2" name="Title 1">
            <a:extLst>
              <a:ext uri="{FF2B5EF4-FFF2-40B4-BE49-F238E27FC236}">
                <a16:creationId xmlns:a16="http://schemas.microsoft.com/office/drawing/2014/main" id="{52C9F646-7644-C071-1170-679ABE7152B4}"/>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Collaborative modelling Challenges</a:t>
            </a:r>
          </a:p>
        </p:txBody>
      </p:sp>
      <p:sp>
        <p:nvSpPr>
          <p:cNvPr id="6" name="Content Placeholder 5">
            <a:extLst>
              <a:ext uri="{FF2B5EF4-FFF2-40B4-BE49-F238E27FC236}">
                <a16:creationId xmlns:a16="http://schemas.microsoft.com/office/drawing/2014/main" id="{8289E6A6-1CE4-73BB-2945-814BEE8765F0}"/>
              </a:ext>
            </a:extLst>
          </p:cNvPr>
          <p:cNvSpPr>
            <a:spLocks noGrp="1"/>
          </p:cNvSpPr>
          <p:nvPr>
            <p:ph sz="quarter" idx="15"/>
          </p:nvPr>
        </p:nvSpPr>
        <p:spPr>
          <a:xfrm>
            <a:off x="431045" y="1379507"/>
            <a:ext cx="7921850" cy="3024250"/>
          </a:xfrm>
        </p:spPr>
        <p:txBody>
          <a:bodyPr/>
          <a:lstStyle/>
          <a:p>
            <a:pPr marL="285750" indent="-285750">
              <a:buFont typeface="Arial" panose="020B0604020202020204" pitchFamily="34" charset="0"/>
              <a:buChar char="•"/>
            </a:pPr>
            <a:r>
              <a:rPr lang="en-US" dirty="0">
                <a:solidFill>
                  <a:schemeClr val="tx2"/>
                </a:solidFill>
              </a:rPr>
              <a:t>All users must use the same tool</a:t>
            </a:r>
          </a:p>
        </p:txBody>
      </p:sp>
      <p:pic>
        <p:nvPicPr>
          <p:cNvPr id="14" name="Picture 13" descr="A group of people sitting at tables with computers&#10;&#10;AI-generated content may be incorrect.">
            <a:extLst>
              <a:ext uri="{FF2B5EF4-FFF2-40B4-BE49-F238E27FC236}">
                <a16:creationId xmlns:a16="http://schemas.microsoft.com/office/drawing/2014/main" id="{89877E9C-E1C7-C313-CB1A-B41AEFB2B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07" y="2278380"/>
            <a:ext cx="4894580" cy="2865120"/>
          </a:xfrm>
          <a:prstGeom prst="rect">
            <a:avLst/>
          </a:prstGeom>
        </p:spPr>
      </p:pic>
      <p:pic>
        <p:nvPicPr>
          <p:cNvPr id="18" name="Picture 17" descr="A group of people sitting on a pedestal&#10;&#10;AI-generated content may be incorrect.">
            <a:extLst>
              <a:ext uri="{FF2B5EF4-FFF2-40B4-BE49-F238E27FC236}">
                <a16:creationId xmlns:a16="http://schemas.microsoft.com/office/drawing/2014/main" id="{BC056B61-ECA2-46C9-E31C-2FCCBF82C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3777" y="2023110"/>
            <a:ext cx="2080260" cy="3120390"/>
          </a:xfrm>
          <a:prstGeom prst="rect">
            <a:avLst/>
          </a:prstGeom>
        </p:spPr>
      </p:pic>
      <p:sp>
        <p:nvSpPr>
          <p:cNvPr id="19" name="Arrow: Right 18">
            <a:extLst>
              <a:ext uri="{FF2B5EF4-FFF2-40B4-BE49-F238E27FC236}">
                <a16:creationId xmlns:a16="http://schemas.microsoft.com/office/drawing/2014/main" id="{91D50136-F924-4D1D-C492-AA4C137D8812}"/>
              </a:ext>
            </a:extLst>
          </p:cNvPr>
          <p:cNvSpPr/>
          <p:nvPr/>
        </p:nvSpPr>
        <p:spPr>
          <a:xfrm>
            <a:off x="5374950" y="3710940"/>
            <a:ext cx="848360" cy="400050"/>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Tree>
    <p:extLst>
      <p:ext uri="{BB962C8B-B14F-4D97-AF65-F5344CB8AC3E}">
        <p14:creationId xmlns:p14="http://schemas.microsoft.com/office/powerpoint/2010/main" val="3077974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C4AB812-C17C-3DB0-C7D6-733298547C66}"/>
              </a:ext>
            </a:extLst>
          </p:cNvPr>
          <p:cNvSpPr>
            <a:spLocks noGrp="1"/>
          </p:cNvSpPr>
          <p:nvPr>
            <p:ph type="title"/>
          </p:nvPr>
        </p:nvSpPr>
        <p:spPr>
          <a:xfrm>
            <a:off x="275841" y="2339151"/>
            <a:ext cx="1596526" cy="639366"/>
          </a:xfrm>
        </p:spPr>
        <p:txBody>
          <a:bodyPr/>
          <a:lstStyle/>
          <a:p>
            <a:r>
              <a:rPr lang="en-IE" dirty="0"/>
              <a:t>Object</a:t>
            </a:r>
            <a:br>
              <a:rPr lang="en-IE" dirty="0"/>
            </a:br>
            <a:r>
              <a:rPr lang="en-IE" dirty="0"/>
              <a:t>MM</a:t>
            </a:r>
          </a:p>
        </p:txBody>
      </p:sp>
      <p:pic>
        <p:nvPicPr>
          <p:cNvPr id="4098" name="Picture 2" descr="Object metamodel">
            <a:extLst>
              <a:ext uri="{FF2B5EF4-FFF2-40B4-BE49-F238E27FC236}">
                <a16:creationId xmlns:a16="http://schemas.microsoft.com/office/drawing/2014/main" id="{B5084186-1E8D-F4D4-0CE1-33C3FA516A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2399" y="478695"/>
            <a:ext cx="6408127" cy="3940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69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185BC-7713-305B-C9A3-6077040C9F36}"/>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F89B1F52-5915-B004-1426-B35CC7A04225}"/>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36211242-56CC-7DC5-9469-39A2E5904928}"/>
              </a:ext>
            </a:extLst>
          </p:cNvPr>
          <p:cNvSpPr>
            <a:spLocks noGrp="1"/>
          </p:cNvSpPr>
          <p:nvPr>
            <p:ph type="sldNum" sz="quarter" idx="4"/>
          </p:nvPr>
        </p:nvSpPr>
        <p:spPr/>
        <p:txBody>
          <a:bodyPr/>
          <a:lstStyle/>
          <a:p>
            <a:fld id="{F4669F32-90E1-ED4F-B6D9-07697D6A4E9E}" type="slidenum">
              <a:rPr lang="en-GB" smtClean="0"/>
              <a:pPr/>
              <a:t>4</a:t>
            </a:fld>
            <a:endParaRPr lang="en-GB"/>
          </a:p>
        </p:txBody>
      </p:sp>
      <p:sp>
        <p:nvSpPr>
          <p:cNvPr id="2" name="Title 1">
            <a:extLst>
              <a:ext uri="{FF2B5EF4-FFF2-40B4-BE49-F238E27FC236}">
                <a16:creationId xmlns:a16="http://schemas.microsoft.com/office/drawing/2014/main" id="{99C7F17B-5959-E11F-5FF2-74518BE34E10}"/>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Collaborative modelling Challenges</a:t>
            </a:r>
          </a:p>
        </p:txBody>
      </p:sp>
      <p:sp>
        <p:nvSpPr>
          <p:cNvPr id="6" name="Content Placeholder 5">
            <a:extLst>
              <a:ext uri="{FF2B5EF4-FFF2-40B4-BE49-F238E27FC236}">
                <a16:creationId xmlns:a16="http://schemas.microsoft.com/office/drawing/2014/main" id="{7C11D235-2780-80B1-8B26-4ED0DFCB94CA}"/>
              </a:ext>
            </a:extLst>
          </p:cNvPr>
          <p:cNvSpPr>
            <a:spLocks noGrp="1"/>
          </p:cNvSpPr>
          <p:nvPr>
            <p:ph sz="quarter" idx="15"/>
          </p:nvPr>
        </p:nvSpPr>
        <p:spPr>
          <a:xfrm>
            <a:off x="431045" y="1379507"/>
            <a:ext cx="7921850" cy="756927"/>
          </a:xfrm>
        </p:spPr>
        <p:txBody>
          <a:bodyPr/>
          <a:lstStyle/>
          <a:p>
            <a:pPr marL="285750" indent="-285750">
              <a:buFont typeface="Arial" panose="020B0604020202020204" pitchFamily="34" charset="0"/>
              <a:buChar char="•"/>
            </a:pPr>
            <a:r>
              <a:rPr lang="en-US" dirty="0">
                <a:solidFill>
                  <a:schemeClr val="tx2">
                    <a:lumMod val="40000"/>
                    <a:lumOff val="60000"/>
                  </a:schemeClr>
                </a:solidFill>
              </a:rPr>
              <a:t>All users must use the same tool</a:t>
            </a:r>
          </a:p>
          <a:p>
            <a:pPr marL="285750" indent="-285750">
              <a:buFont typeface="Arial" panose="020B0604020202020204" pitchFamily="34" charset="0"/>
              <a:buChar char="•"/>
            </a:pPr>
            <a:r>
              <a:rPr lang="en-US" dirty="0">
                <a:solidFill>
                  <a:schemeClr val="tx2"/>
                </a:solidFill>
              </a:rPr>
              <a:t>Most solutions rely on a single central server</a:t>
            </a:r>
          </a:p>
          <a:p>
            <a:pPr marL="285750" indent="-285750">
              <a:buFont typeface="Arial" panose="020B0604020202020204" pitchFamily="34" charset="0"/>
              <a:buChar char="•"/>
            </a:pPr>
            <a:endParaRPr lang="en-US" dirty="0"/>
          </a:p>
          <a:p>
            <a:endParaRPr lang="en-US" dirty="0"/>
          </a:p>
        </p:txBody>
      </p:sp>
      <p:sp>
        <p:nvSpPr>
          <p:cNvPr id="3" name="Content Placeholder 5">
            <a:extLst>
              <a:ext uri="{FF2B5EF4-FFF2-40B4-BE49-F238E27FC236}">
                <a16:creationId xmlns:a16="http://schemas.microsoft.com/office/drawing/2014/main" id="{A83E6A7F-9611-B91A-0948-08587F5D6B28}"/>
              </a:ext>
            </a:extLst>
          </p:cNvPr>
          <p:cNvSpPr txBox="1">
            <a:spLocks/>
          </p:cNvSpPr>
          <p:nvPr/>
        </p:nvSpPr>
        <p:spPr>
          <a:xfrm>
            <a:off x="1150095" y="3304370"/>
            <a:ext cx="2983832" cy="978569"/>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Arial" panose="020B0604020202020204" pitchFamily="34" charset="0"/>
              <a:buChar char="•"/>
            </a:pPr>
            <a:r>
              <a:rPr lang="en-US" sz="1200" dirty="0">
                <a:solidFill>
                  <a:schemeClr val="tx2"/>
                </a:solidFill>
              </a:rPr>
              <a:t>Simple architecture</a:t>
            </a:r>
          </a:p>
          <a:p>
            <a:pPr marL="285750" indent="-285750">
              <a:buFont typeface="Arial" panose="020B0604020202020204" pitchFamily="34" charset="0"/>
              <a:buChar char="•"/>
            </a:pPr>
            <a:r>
              <a:rPr lang="en-US" sz="1200" dirty="0">
                <a:solidFill>
                  <a:schemeClr val="tx2"/>
                </a:solidFill>
              </a:rPr>
              <a:t>Server orders all updates</a:t>
            </a:r>
          </a:p>
          <a:p>
            <a:pPr marL="285750" indent="-285750">
              <a:buFont typeface="Arial" panose="020B0604020202020204" pitchFamily="34" charset="0"/>
              <a:buChar char="•"/>
            </a:pPr>
            <a:r>
              <a:rPr lang="en-US" sz="1200" dirty="0">
                <a:solidFill>
                  <a:schemeClr val="tx2"/>
                </a:solidFill>
              </a:rPr>
              <a:t>Ideal for small or controlled systems</a:t>
            </a:r>
          </a:p>
          <a:p>
            <a:endParaRPr lang="en-US" sz="1200" dirty="0"/>
          </a:p>
        </p:txBody>
      </p:sp>
      <p:grpSp>
        <p:nvGrpSpPr>
          <p:cNvPr id="15" name="Group 14">
            <a:extLst>
              <a:ext uri="{FF2B5EF4-FFF2-40B4-BE49-F238E27FC236}">
                <a16:creationId xmlns:a16="http://schemas.microsoft.com/office/drawing/2014/main" id="{0C8D8062-8D73-BA8F-B823-2C4C8EB68733}"/>
              </a:ext>
            </a:extLst>
          </p:cNvPr>
          <p:cNvGrpSpPr/>
          <p:nvPr/>
        </p:nvGrpSpPr>
        <p:grpSpPr>
          <a:xfrm>
            <a:off x="1037523" y="2714415"/>
            <a:ext cx="3156327" cy="354434"/>
            <a:chOff x="1235643" y="2714415"/>
            <a:chExt cx="3156327" cy="354434"/>
          </a:xfrm>
        </p:grpSpPr>
        <p:sp>
          <p:nvSpPr>
            <p:cNvPr id="14" name="Arrow: Pentagon 13">
              <a:extLst>
                <a:ext uri="{FF2B5EF4-FFF2-40B4-BE49-F238E27FC236}">
                  <a16:creationId xmlns:a16="http://schemas.microsoft.com/office/drawing/2014/main" id="{A1EA4894-5AB1-56F1-B21D-416C71F4E5AA}"/>
                </a:ext>
              </a:extLst>
            </p:cNvPr>
            <p:cNvSpPr/>
            <p:nvPr/>
          </p:nvSpPr>
          <p:spPr>
            <a:xfrm>
              <a:off x="3544021" y="2714415"/>
              <a:ext cx="847949" cy="354434"/>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Arrow: Pentagon 12">
              <a:extLst>
                <a:ext uri="{FF2B5EF4-FFF2-40B4-BE49-F238E27FC236}">
                  <a16:creationId xmlns:a16="http://schemas.microsoft.com/office/drawing/2014/main" id="{3750A34C-70B8-6BB4-15DB-A11AAE9024E4}"/>
                </a:ext>
              </a:extLst>
            </p:cNvPr>
            <p:cNvSpPr/>
            <p:nvPr/>
          </p:nvSpPr>
          <p:spPr>
            <a:xfrm>
              <a:off x="1235643" y="2714415"/>
              <a:ext cx="2983832" cy="35443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5" name="Content Placeholder 5">
              <a:extLst>
                <a:ext uri="{FF2B5EF4-FFF2-40B4-BE49-F238E27FC236}">
                  <a16:creationId xmlns:a16="http://schemas.microsoft.com/office/drawing/2014/main" id="{CA611543-D0F5-2983-FF2C-ACEB3A0E8A1D}"/>
                </a:ext>
              </a:extLst>
            </p:cNvPr>
            <p:cNvSpPr txBox="1">
              <a:spLocks/>
            </p:cNvSpPr>
            <p:nvPr/>
          </p:nvSpPr>
          <p:spPr>
            <a:xfrm>
              <a:off x="2314324" y="2742312"/>
              <a:ext cx="660955"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solidFill>
                    <a:schemeClr val="tx2"/>
                  </a:solidFill>
                </a:rPr>
                <a:t>PROS</a:t>
              </a:r>
            </a:p>
            <a:p>
              <a:endParaRPr lang="en-US" dirty="0"/>
            </a:p>
          </p:txBody>
        </p:sp>
      </p:grpSp>
      <p:sp>
        <p:nvSpPr>
          <p:cNvPr id="8" name="Content Placeholder 5">
            <a:extLst>
              <a:ext uri="{FF2B5EF4-FFF2-40B4-BE49-F238E27FC236}">
                <a16:creationId xmlns:a16="http://schemas.microsoft.com/office/drawing/2014/main" id="{1546C928-CEB3-0B2D-03D4-A8F6727CC832}"/>
              </a:ext>
            </a:extLst>
          </p:cNvPr>
          <p:cNvSpPr txBox="1">
            <a:spLocks/>
          </p:cNvSpPr>
          <p:nvPr/>
        </p:nvSpPr>
        <p:spPr>
          <a:xfrm>
            <a:off x="5010074" y="3299814"/>
            <a:ext cx="2667833" cy="1466522"/>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Arial" panose="020B0604020202020204" pitchFamily="34" charset="0"/>
              <a:buChar char="•"/>
            </a:pPr>
            <a:r>
              <a:rPr lang="en-US" sz="1200" dirty="0">
                <a:solidFill>
                  <a:schemeClr val="tx2"/>
                </a:solidFill>
              </a:rPr>
              <a:t>Single point of failure</a:t>
            </a:r>
          </a:p>
          <a:p>
            <a:pPr marL="285750" indent="-285750">
              <a:buFont typeface="Arial" panose="020B0604020202020204" pitchFamily="34" charset="0"/>
              <a:buChar char="•"/>
            </a:pPr>
            <a:r>
              <a:rPr lang="en-US" sz="1200" dirty="0">
                <a:solidFill>
                  <a:schemeClr val="tx2"/>
                </a:solidFill>
              </a:rPr>
              <a:t>Limited scalability</a:t>
            </a:r>
          </a:p>
          <a:p>
            <a:pPr marL="285750" indent="-285750">
              <a:buFont typeface="Arial" panose="020B0604020202020204" pitchFamily="34" charset="0"/>
              <a:buChar char="•"/>
            </a:pPr>
            <a:r>
              <a:rPr lang="en-US" sz="1200" dirty="0">
                <a:solidFill>
                  <a:schemeClr val="tx2"/>
                </a:solidFill>
              </a:rPr>
              <a:t>Data breach risk</a:t>
            </a:r>
          </a:p>
          <a:p>
            <a:pPr marL="285750" indent="-285750">
              <a:buFont typeface="Arial" panose="020B0604020202020204" pitchFamily="34" charset="0"/>
              <a:buChar char="•"/>
            </a:pPr>
            <a:r>
              <a:rPr lang="en-US" sz="1200" dirty="0">
                <a:solidFill>
                  <a:schemeClr val="tx2"/>
                </a:solidFill>
              </a:rPr>
              <a:t>Latency bottleneck</a:t>
            </a:r>
          </a:p>
          <a:p>
            <a:endParaRPr lang="en-US" sz="1200" dirty="0"/>
          </a:p>
        </p:txBody>
      </p:sp>
      <p:sp>
        <p:nvSpPr>
          <p:cNvPr id="12" name="Content Placeholder 5">
            <a:extLst>
              <a:ext uri="{FF2B5EF4-FFF2-40B4-BE49-F238E27FC236}">
                <a16:creationId xmlns:a16="http://schemas.microsoft.com/office/drawing/2014/main" id="{51F5B350-AE3A-F925-F3DB-A9F8221984BC}"/>
              </a:ext>
            </a:extLst>
          </p:cNvPr>
          <p:cNvSpPr txBox="1">
            <a:spLocks/>
          </p:cNvSpPr>
          <p:nvPr/>
        </p:nvSpPr>
        <p:spPr>
          <a:xfrm>
            <a:off x="3528383" y="2307092"/>
            <a:ext cx="1509406"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t>Central Server</a:t>
            </a:r>
          </a:p>
        </p:txBody>
      </p:sp>
      <p:grpSp>
        <p:nvGrpSpPr>
          <p:cNvPr id="16" name="Group 15">
            <a:extLst>
              <a:ext uri="{FF2B5EF4-FFF2-40B4-BE49-F238E27FC236}">
                <a16:creationId xmlns:a16="http://schemas.microsoft.com/office/drawing/2014/main" id="{B9D4501D-8682-ECC5-788F-00B17C1CD4CB}"/>
              </a:ext>
            </a:extLst>
          </p:cNvPr>
          <p:cNvGrpSpPr/>
          <p:nvPr/>
        </p:nvGrpSpPr>
        <p:grpSpPr>
          <a:xfrm flipH="1">
            <a:off x="4373880" y="2722521"/>
            <a:ext cx="3156327" cy="354434"/>
            <a:chOff x="1235643" y="2714415"/>
            <a:chExt cx="3156327" cy="354434"/>
          </a:xfrm>
        </p:grpSpPr>
        <p:sp>
          <p:nvSpPr>
            <p:cNvPr id="17" name="Arrow: Pentagon 16">
              <a:extLst>
                <a:ext uri="{FF2B5EF4-FFF2-40B4-BE49-F238E27FC236}">
                  <a16:creationId xmlns:a16="http://schemas.microsoft.com/office/drawing/2014/main" id="{2B5A8B1B-2B4B-250E-72A1-6BC34BE8C9AB}"/>
                </a:ext>
              </a:extLst>
            </p:cNvPr>
            <p:cNvSpPr/>
            <p:nvPr/>
          </p:nvSpPr>
          <p:spPr>
            <a:xfrm>
              <a:off x="3544021" y="2714415"/>
              <a:ext cx="847949" cy="354434"/>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Arrow: Pentagon 17">
              <a:extLst>
                <a:ext uri="{FF2B5EF4-FFF2-40B4-BE49-F238E27FC236}">
                  <a16:creationId xmlns:a16="http://schemas.microsoft.com/office/drawing/2014/main" id="{BF353AD0-39C5-1FAB-A1B4-4F299E4BB05D}"/>
                </a:ext>
              </a:extLst>
            </p:cNvPr>
            <p:cNvSpPr/>
            <p:nvPr/>
          </p:nvSpPr>
          <p:spPr>
            <a:xfrm>
              <a:off x="1235643" y="2714415"/>
              <a:ext cx="2983832" cy="35443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Content Placeholder 5">
              <a:extLst>
                <a:ext uri="{FF2B5EF4-FFF2-40B4-BE49-F238E27FC236}">
                  <a16:creationId xmlns:a16="http://schemas.microsoft.com/office/drawing/2014/main" id="{20B0CF6D-6186-5340-296D-50E30F863289}"/>
                </a:ext>
              </a:extLst>
            </p:cNvPr>
            <p:cNvSpPr txBox="1">
              <a:spLocks/>
            </p:cNvSpPr>
            <p:nvPr/>
          </p:nvSpPr>
          <p:spPr>
            <a:xfrm>
              <a:off x="2314324" y="2742312"/>
              <a:ext cx="660955"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solidFill>
                    <a:schemeClr val="tx2"/>
                  </a:solidFill>
                </a:rPr>
                <a:t>CONS</a:t>
              </a:r>
            </a:p>
            <a:p>
              <a:endParaRPr lang="en-US" dirty="0"/>
            </a:p>
          </p:txBody>
        </p:sp>
      </p:grpSp>
    </p:spTree>
    <p:extLst>
      <p:ext uri="{BB962C8B-B14F-4D97-AF65-F5344CB8AC3E}">
        <p14:creationId xmlns:p14="http://schemas.microsoft.com/office/powerpoint/2010/main" val="4113246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F2653-0F00-C451-680B-B83362AB00AB}"/>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2FB46401-39C0-24F9-63DE-94B81A0CB7C6}"/>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7A16E5E6-84F2-2FE5-0DC8-7998B187826C}"/>
              </a:ext>
            </a:extLst>
          </p:cNvPr>
          <p:cNvSpPr>
            <a:spLocks noGrp="1"/>
          </p:cNvSpPr>
          <p:nvPr>
            <p:ph type="sldNum" sz="quarter" idx="4"/>
          </p:nvPr>
        </p:nvSpPr>
        <p:spPr/>
        <p:txBody>
          <a:bodyPr/>
          <a:lstStyle/>
          <a:p>
            <a:fld id="{F4669F32-90E1-ED4F-B6D9-07697D6A4E9E}" type="slidenum">
              <a:rPr lang="en-GB" smtClean="0"/>
              <a:pPr/>
              <a:t>5</a:t>
            </a:fld>
            <a:endParaRPr lang="en-GB"/>
          </a:p>
        </p:txBody>
      </p:sp>
      <p:sp>
        <p:nvSpPr>
          <p:cNvPr id="2" name="Title 1">
            <a:extLst>
              <a:ext uri="{FF2B5EF4-FFF2-40B4-BE49-F238E27FC236}">
                <a16:creationId xmlns:a16="http://schemas.microsoft.com/office/drawing/2014/main" id="{45862095-4A85-7379-111A-86B5151C26C8}"/>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Collaborative modelling Challenges</a:t>
            </a:r>
          </a:p>
        </p:txBody>
      </p:sp>
      <p:sp>
        <p:nvSpPr>
          <p:cNvPr id="6" name="Content Placeholder 5">
            <a:extLst>
              <a:ext uri="{FF2B5EF4-FFF2-40B4-BE49-F238E27FC236}">
                <a16:creationId xmlns:a16="http://schemas.microsoft.com/office/drawing/2014/main" id="{6ECA7658-3803-36DF-C27E-7DE25296E8E6}"/>
              </a:ext>
            </a:extLst>
          </p:cNvPr>
          <p:cNvSpPr>
            <a:spLocks noGrp="1"/>
          </p:cNvSpPr>
          <p:nvPr>
            <p:ph sz="quarter" idx="15"/>
          </p:nvPr>
        </p:nvSpPr>
        <p:spPr>
          <a:xfrm>
            <a:off x="431045" y="1379507"/>
            <a:ext cx="7921850" cy="756927"/>
          </a:xfrm>
        </p:spPr>
        <p:txBody>
          <a:bodyPr/>
          <a:lstStyle/>
          <a:p>
            <a:pPr marL="285750" indent="-285750">
              <a:buFont typeface="Arial" panose="020B0604020202020204" pitchFamily="34" charset="0"/>
              <a:buChar char="•"/>
            </a:pPr>
            <a:r>
              <a:rPr lang="en-US" dirty="0">
                <a:solidFill>
                  <a:schemeClr val="tx2">
                    <a:lumMod val="40000"/>
                    <a:lumOff val="60000"/>
                  </a:schemeClr>
                </a:solidFill>
              </a:rPr>
              <a:t>All users must use the same tool</a:t>
            </a:r>
          </a:p>
          <a:p>
            <a:pPr marL="285750" indent="-285750">
              <a:buFont typeface="Arial" panose="020B0604020202020204" pitchFamily="34" charset="0"/>
              <a:buChar char="•"/>
            </a:pPr>
            <a:r>
              <a:rPr lang="en-US" dirty="0">
                <a:solidFill>
                  <a:schemeClr val="tx2"/>
                </a:solidFill>
              </a:rPr>
              <a:t>Most solutions rely on a single central server</a:t>
            </a:r>
          </a:p>
          <a:p>
            <a:pPr marL="285750" indent="-285750">
              <a:buFont typeface="Arial" panose="020B0604020202020204" pitchFamily="34" charset="0"/>
              <a:buChar char="•"/>
            </a:pPr>
            <a:endParaRPr lang="en-US" dirty="0"/>
          </a:p>
          <a:p>
            <a:endParaRPr lang="en-US" dirty="0"/>
          </a:p>
        </p:txBody>
      </p:sp>
      <p:sp>
        <p:nvSpPr>
          <p:cNvPr id="3" name="Content Placeholder 5">
            <a:extLst>
              <a:ext uri="{FF2B5EF4-FFF2-40B4-BE49-F238E27FC236}">
                <a16:creationId xmlns:a16="http://schemas.microsoft.com/office/drawing/2014/main" id="{B30800A1-1ABA-E92E-F9FA-71955CBB5498}"/>
              </a:ext>
            </a:extLst>
          </p:cNvPr>
          <p:cNvSpPr txBox="1">
            <a:spLocks/>
          </p:cNvSpPr>
          <p:nvPr/>
        </p:nvSpPr>
        <p:spPr>
          <a:xfrm>
            <a:off x="1435177" y="3304016"/>
            <a:ext cx="2474604" cy="978569"/>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Arial" panose="020B0604020202020204" pitchFamily="34" charset="0"/>
              <a:buChar char="•"/>
            </a:pPr>
            <a:r>
              <a:rPr lang="en-US" sz="1200" dirty="0">
                <a:solidFill>
                  <a:schemeClr val="tx2"/>
                </a:solidFill>
              </a:rPr>
              <a:t>No single point of failure </a:t>
            </a:r>
          </a:p>
          <a:p>
            <a:pPr marL="285750" indent="-285750">
              <a:buFont typeface="Arial" panose="020B0604020202020204" pitchFamily="34" charset="0"/>
              <a:buChar char="•"/>
            </a:pPr>
            <a:r>
              <a:rPr lang="en-US" sz="1200" dirty="0">
                <a:solidFill>
                  <a:schemeClr val="tx2"/>
                </a:solidFill>
              </a:rPr>
              <a:t>Works offline</a:t>
            </a:r>
          </a:p>
          <a:p>
            <a:pPr marL="285750" indent="-285750">
              <a:buFont typeface="Arial" panose="020B0604020202020204" pitchFamily="34" charset="0"/>
              <a:buChar char="•"/>
            </a:pPr>
            <a:r>
              <a:rPr lang="en-US" sz="1200" dirty="0">
                <a:solidFill>
                  <a:schemeClr val="tx2"/>
                </a:solidFill>
              </a:rPr>
              <a:t>Increases resilience</a:t>
            </a:r>
          </a:p>
          <a:p>
            <a:pPr marL="285750" indent="-285750">
              <a:buFont typeface="Arial" panose="020B0604020202020204" pitchFamily="34" charset="0"/>
              <a:buChar char="•"/>
            </a:pPr>
            <a:endParaRPr lang="en-US" sz="1200" dirty="0"/>
          </a:p>
        </p:txBody>
      </p:sp>
      <p:grpSp>
        <p:nvGrpSpPr>
          <p:cNvPr id="15" name="Group 14">
            <a:extLst>
              <a:ext uri="{FF2B5EF4-FFF2-40B4-BE49-F238E27FC236}">
                <a16:creationId xmlns:a16="http://schemas.microsoft.com/office/drawing/2014/main" id="{4BA9428C-3F6D-CBF4-147D-CC41F01D19B8}"/>
              </a:ext>
            </a:extLst>
          </p:cNvPr>
          <p:cNvGrpSpPr/>
          <p:nvPr/>
        </p:nvGrpSpPr>
        <p:grpSpPr>
          <a:xfrm>
            <a:off x="1037523" y="2714415"/>
            <a:ext cx="3156327" cy="354434"/>
            <a:chOff x="1235643" y="2714415"/>
            <a:chExt cx="3156327" cy="354434"/>
          </a:xfrm>
        </p:grpSpPr>
        <p:sp>
          <p:nvSpPr>
            <p:cNvPr id="14" name="Arrow: Pentagon 13">
              <a:extLst>
                <a:ext uri="{FF2B5EF4-FFF2-40B4-BE49-F238E27FC236}">
                  <a16:creationId xmlns:a16="http://schemas.microsoft.com/office/drawing/2014/main" id="{EFEB7BFD-570E-09B4-65B2-85BAF91C95C2}"/>
                </a:ext>
              </a:extLst>
            </p:cNvPr>
            <p:cNvSpPr/>
            <p:nvPr/>
          </p:nvSpPr>
          <p:spPr>
            <a:xfrm>
              <a:off x="3544021" y="2714415"/>
              <a:ext cx="847949" cy="354434"/>
            </a:xfrm>
            <a:prstGeom prst="homePlat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3" name="Arrow: Pentagon 12">
              <a:extLst>
                <a:ext uri="{FF2B5EF4-FFF2-40B4-BE49-F238E27FC236}">
                  <a16:creationId xmlns:a16="http://schemas.microsoft.com/office/drawing/2014/main" id="{D9D93CEA-D4DE-350E-0A79-ADF803B21358}"/>
                </a:ext>
              </a:extLst>
            </p:cNvPr>
            <p:cNvSpPr/>
            <p:nvPr/>
          </p:nvSpPr>
          <p:spPr>
            <a:xfrm>
              <a:off x="1235643" y="2714415"/>
              <a:ext cx="2983832" cy="35443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5" name="Content Placeholder 5">
              <a:extLst>
                <a:ext uri="{FF2B5EF4-FFF2-40B4-BE49-F238E27FC236}">
                  <a16:creationId xmlns:a16="http://schemas.microsoft.com/office/drawing/2014/main" id="{68D41DA5-97AF-1161-3711-D607FF944B9E}"/>
                </a:ext>
              </a:extLst>
            </p:cNvPr>
            <p:cNvSpPr txBox="1">
              <a:spLocks/>
            </p:cNvSpPr>
            <p:nvPr/>
          </p:nvSpPr>
          <p:spPr>
            <a:xfrm>
              <a:off x="2314324" y="2742312"/>
              <a:ext cx="660955"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solidFill>
                    <a:schemeClr val="tx2"/>
                  </a:solidFill>
                </a:rPr>
                <a:t>PROS</a:t>
              </a:r>
            </a:p>
            <a:p>
              <a:endParaRPr lang="en-US" dirty="0"/>
            </a:p>
          </p:txBody>
        </p:sp>
      </p:grpSp>
      <p:sp>
        <p:nvSpPr>
          <p:cNvPr id="8" name="Content Placeholder 5">
            <a:extLst>
              <a:ext uri="{FF2B5EF4-FFF2-40B4-BE49-F238E27FC236}">
                <a16:creationId xmlns:a16="http://schemas.microsoft.com/office/drawing/2014/main" id="{D10FEC0E-8B46-5B87-3DB0-08EAC12620DB}"/>
              </a:ext>
            </a:extLst>
          </p:cNvPr>
          <p:cNvSpPr txBox="1">
            <a:spLocks/>
          </p:cNvSpPr>
          <p:nvPr/>
        </p:nvSpPr>
        <p:spPr>
          <a:xfrm>
            <a:off x="4656065" y="3292194"/>
            <a:ext cx="2929966" cy="990391"/>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Arial" panose="020B0604020202020204" pitchFamily="34" charset="0"/>
              <a:buChar char="•"/>
            </a:pPr>
            <a:r>
              <a:rPr lang="en-US" sz="1200" dirty="0">
                <a:solidFill>
                  <a:schemeClr val="tx2"/>
                </a:solidFill>
              </a:rPr>
              <a:t>No support real-time collaboration</a:t>
            </a:r>
          </a:p>
          <a:p>
            <a:pPr marL="285750" indent="-285750">
              <a:buFont typeface="Arial" panose="020B0604020202020204" pitchFamily="34" charset="0"/>
              <a:buChar char="•"/>
            </a:pPr>
            <a:r>
              <a:rPr lang="en-US" sz="1200" dirty="0">
                <a:solidFill>
                  <a:schemeClr val="tx2"/>
                </a:solidFill>
              </a:rPr>
              <a:t>Complex conflict management</a:t>
            </a:r>
          </a:p>
          <a:p>
            <a:pPr marL="285750" indent="-285750">
              <a:buFont typeface="Arial" panose="020B0604020202020204" pitchFamily="34" charset="0"/>
              <a:buChar char="•"/>
            </a:pPr>
            <a:r>
              <a:rPr lang="en-US" sz="1200" dirty="0">
                <a:solidFill>
                  <a:schemeClr val="tx2"/>
                </a:solidFill>
              </a:rPr>
              <a:t>Harder to maintain consistency</a:t>
            </a:r>
          </a:p>
          <a:p>
            <a:endParaRPr lang="en-US" sz="1200" dirty="0"/>
          </a:p>
        </p:txBody>
      </p:sp>
      <p:sp>
        <p:nvSpPr>
          <p:cNvPr id="12" name="Content Placeholder 5">
            <a:extLst>
              <a:ext uri="{FF2B5EF4-FFF2-40B4-BE49-F238E27FC236}">
                <a16:creationId xmlns:a16="http://schemas.microsoft.com/office/drawing/2014/main" id="{3ACD2316-7D41-0260-FF6F-8B70EF6E470D}"/>
              </a:ext>
            </a:extLst>
          </p:cNvPr>
          <p:cNvSpPr txBox="1">
            <a:spLocks/>
          </p:cNvSpPr>
          <p:nvPr/>
        </p:nvSpPr>
        <p:spPr>
          <a:xfrm>
            <a:off x="3409124" y="2307092"/>
            <a:ext cx="1693446"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t>Git-like approach</a:t>
            </a:r>
          </a:p>
        </p:txBody>
      </p:sp>
      <p:grpSp>
        <p:nvGrpSpPr>
          <p:cNvPr id="16" name="Group 15">
            <a:extLst>
              <a:ext uri="{FF2B5EF4-FFF2-40B4-BE49-F238E27FC236}">
                <a16:creationId xmlns:a16="http://schemas.microsoft.com/office/drawing/2014/main" id="{2030D0C0-2FE0-F54F-1EE9-2270EE53FA70}"/>
              </a:ext>
            </a:extLst>
          </p:cNvPr>
          <p:cNvGrpSpPr/>
          <p:nvPr/>
        </p:nvGrpSpPr>
        <p:grpSpPr>
          <a:xfrm flipH="1">
            <a:off x="4373880" y="2722521"/>
            <a:ext cx="3156327" cy="354434"/>
            <a:chOff x="1235643" y="2714415"/>
            <a:chExt cx="3156327" cy="354434"/>
          </a:xfrm>
        </p:grpSpPr>
        <p:sp>
          <p:nvSpPr>
            <p:cNvPr id="17" name="Arrow: Pentagon 16">
              <a:extLst>
                <a:ext uri="{FF2B5EF4-FFF2-40B4-BE49-F238E27FC236}">
                  <a16:creationId xmlns:a16="http://schemas.microsoft.com/office/drawing/2014/main" id="{8B26CFE0-1305-AD63-339B-40DAB57000FF}"/>
                </a:ext>
              </a:extLst>
            </p:cNvPr>
            <p:cNvSpPr/>
            <p:nvPr/>
          </p:nvSpPr>
          <p:spPr>
            <a:xfrm>
              <a:off x="3544021" y="2714415"/>
              <a:ext cx="847949" cy="354434"/>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8" name="Arrow: Pentagon 17">
              <a:extLst>
                <a:ext uri="{FF2B5EF4-FFF2-40B4-BE49-F238E27FC236}">
                  <a16:creationId xmlns:a16="http://schemas.microsoft.com/office/drawing/2014/main" id="{A5658A18-8AA5-580F-8C45-C6C378F8C89A}"/>
                </a:ext>
              </a:extLst>
            </p:cNvPr>
            <p:cNvSpPr/>
            <p:nvPr/>
          </p:nvSpPr>
          <p:spPr>
            <a:xfrm>
              <a:off x="1235643" y="2714415"/>
              <a:ext cx="2983832" cy="35443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sp>
          <p:nvSpPr>
            <p:cNvPr id="19" name="Content Placeholder 5">
              <a:extLst>
                <a:ext uri="{FF2B5EF4-FFF2-40B4-BE49-F238E27FC236}">
                  <a16:creationId xmlns:a16="http://schemas.microsoft.com/office/drawing/2014/main" id="{E77C6632-1B41-EE58-E3BC-37775B8228EC}"/>
                </a:ext>
              </a:extLst>
            </p:cNvPr>
            <p:cNvSpPr txBox="1">
              <a:spLocks/>
            </p:cNvSpPr>
            <p:nvPr/>
          </p:nvSpPr>
          <p:spPr>
            <a:xfrm>
              <a:off x="2314324" y="2742312"/>
              <a:ext cx="660955" cy="305554"/>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r>
                <a:rPr lang="en-US" dirty="0">
                  <a:solidFill>
                    <a:schemeClr val="tx2"/>
                  </a:solidFill>
                </a:rPr>
                <a:t>CONS</a:t>
              </a:r>
            </a:p>
            <a:p>
              <a:endParaRPr lang="en-US" dirty="0"/>
            </a:p>
          </p:txBody>
        </p:sp>
      </p:grpSp>
    </p:spTree>
    <p:extLst>
      <p:ext uri="{BB962C8B-B14F-4D97-AF65-F5344CB8AC3E}">
        <p14:creationId xmlns:p14="http://schemas.microsoft.com/office/powerpoint/2010/main" val="2349613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1C1F9-B2C7-7C8C-D2FE-F217E22F5983}"/>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0EC5F112-D73C-7027-1585-023B28751538}"/>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9BA57FED-5110-6935-4EBE-582AFCEB26BF}"/>
              </a:ext>
            </a:extLst>
          </p:cNvPr>
          <p:cNvSpPr>
            <a:spLocks noGrp="1"/>
          </p:cNvSpPr>
          <p:nvPr>
            <p:ph type="sldNum" sz="quarter" idx="4"/>
          </p:nvPr>
        </p:nvSpPr>
        <p:spPr/>
        <p:txBody>
          <a:bodyPr/>
          <a:lstStyle/>
          <a:p>
            <a:fld id="{F4669F32-90E1-ED4F-B6D9-07697D6A4E9E}" type="slidenum">
              <a:rPr lang="en-GB" smtClean="0"/>
              <a:pPr/>
              <a:t>6</a:t>
            </a:fld>
            <a:endParaRPr lang="en-GB"/>
          </a:p>
        </p:txBody>
      </p:sp>
      <p:sp>
        <p:nvSpPr>
          <p:cNvPr id="2" name="Title 1">
            <a:extLst>
              <a:ext uri="{FF2B5EF4-FFF2-40B4-BE49-F238E27FC236}">
                <a16:creationId xmlns:a16="http://schemas.microsoft.com/office/drawing/2014/main" id="{FEDA8211-D9FD-F869-0FE6-68C431A6F66E}"/>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Collaborative modelling Challenges</a:t>
            </a:r>
          </a:p>
        </p:txBody>
      </p:sp>
      <p:sp>
        <p:nvSpPr>
          <p:cNvPr id="6" name="Content Placeholder 5">
            <a:extLst>
              <a:ext uri="{FF2B5EF4-FFF2-40B4-BE49-F238E27FC236}">
                <a16:creationId xmlns:a16="http://schemas.microsoft.com/office/drawing/2014/main" id="{7212A72C-7848-4309-F9C4-EA627630C419}"/>
              </a:ext>
            </a:extLst>
          </p:cNvPr>
          <p:cNvSpPr>
            <a:spLocks noGrp="1"/>
          </p:cNvSpPr>
          <p:nvPr>
            <p:ph sz="quarter" idx="15"/>
          </p:nvPr>
        </p:nvSpPr>
        <p:spPr>
          <a:xfrm>
            <a:off x="447087" y="2674619"/>
            <a:ext cx="7921850" cy="1729137"/>
          </a:xfrm>
        </p:spPr>
        <p:txBody>
          <a:bodyPr/>
          <a:lstStyle/>
          <a:p>
            <a:pPr algn="ctr"/>
            <a:r>
              <a:rPr lang="en-US" dirty="0"/>
              <a:t>Our Proposal (Modelverse and ModelFed)</a:t>
            </a:r>
          </a:p>
          <a:p>
            <a:endParaRPr lang="en-US" dirty="0"/>
          </a:p>
          <a:p>
            <a:pPr marL="285750" indent="-285750">
              <a:buFont typeface="Arial" panose="020B0604020202020204" pitchFamily="34" charset="0"/>
              <a:buChar char="•"/>
            </a:pPr>
            <a:r>
              <a:rPr lang="en-US" dirty="0">
                <a:solidFill>
                  <a:schemeClr val="tx2"/>
                </a:solidFill>
              </a:rPr>
              <a:t>A decentralized ecosystem for cross-platform collaborative modeling</a:t>
            </a:r>
          </a:p>
          <a:p>
            <a:pPr marL="285750" indent="-285750">
              <a:buFont typeface="Arial" panose="020B0604020202020204" pitchFamily="34" charset="0"/>
              <a:buChar char="•"/>
            </a:pPr>
            <a:r>
              <a:rPr lang="en-US" dirty="0">
                <a:solidFill>
                  <a:schemeClr val="tx2"/>
                </a:solidFill>
              </a:rPr>
              <a:t>Each platform retains control over its own data and infrastructure</a:t>
            </a:r>
          </a:p>
          <a:p>
            <a:pPr marL="285750" indent="-285750">
              <a:buFont typeface="Arial" panose="020B0604020202020204" pitchFamily="34" charset="0"/>
              <a:buChar char="•"/>
            </a:pPr>
            <a:r>
              <a:rPr lang="en-US" dirty="0">
                <a:solidFill>
                  <a:schemeClr val="tx2"/>
                </a:solidFill>
              </a:rPr>
              <a:t>Each user can collaborate while using their preferred tool</a:t>
            </a:r>
            <a:endParaRPr lang="en-IE" dirty="0">
              <a:solidFill>
                <a:schemeClr val="tx2"/>
              </a:solidFill>
            </a:endParaRPr>
          </a:p>
        </p:txBody>
      </p:sp>
      <p:sp>
        <p:nvSpPr>
          <p:cNvPr id="3" name="Content Placeholder 5">
            <a:extLst>
              <a:ext uri="{FF2B5EF4-FFF2-40B4-BE49-F238E27FC236}">
                <a16:creationId xmlns:a16="http://schemas.microsoft.com/office/drawing/2014/main" id="{4C0E21B9-4AA9-2338-E1B8-52994F882EE4}"/>
              </a:ext>
            </a:extLst>
          </p:cNvPr>
          <p:cNvSpPr txBox="1">
            <a:spLocks/>
          </p:cNvSpPr>
          <p:nvPr/>
        </p:nvSpPr>
        <p:spPr>
          <a:xfrm>
            <a:off x="431045" y="1379507"/>
            <a:ext cx="7921850" cy="756927"/>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marL="285750" indent="-285750">
              <a:buFont typeface="Arial" panose="020B0604020202020204" pitchFamily="34" charset="0"/>
              <a:buChar char="•"/>
            </a:pPr>
            <a:r>
              <a:rPr lang="en-US" dirty="0">
                <a:solidFill>
                  <a:schemeClr val="tx2"/>
                </a:solidFill>
              </a:rPr>
              <a:t>All users must use the same tool</a:t>
            </a:r>
          </a:p>
          <a:p>
            <a:pPr marL="285750" indent="-285750">
              <a:buFont typeface="Arial" panose="020B0604020202020204" pitchFamily="34" charset="0"/>
              <a:buChar char="•"/>
            </a:pPr>
            <a:r>
              <a:rPr lang="en-US" dirty="0">
                <a:solidFill>
                  <a:schemeClr val="tx2"/>
                </a:solidFill>
              </a:rPr>
              <a:t>Most solutions rely on a single central server</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4041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34AAB-10A4-59D5-B215-702BFCC9EC50}"/>
            </a:ext>
          </a:extLst>
        </p:cNvPr>
        <p:cNvGrpSpPr/>
        <p:nvPr/>
      </p:nvGrpSpPr>
      <p:grpSpPr>
        <a:xfrm>
          <a:off x="0" y="0"/>
          <a:ext cx="0" cy="0"/>
          <a:chOff x="0" y="0"/>
          <a:chExt cx="0" cy="0"/>
        </a:xfrm>
      </p:grpSpPr>
      <p:sp>
        <p:nvSpPr>
          <p:cNvPr id="9" name="Footer Placeholder 5">
            <a:extLst>
              <a:ext uri="{FF2B5EF4-FFF2-40B4-BE49-F238E27FC236}">
                <a16:creationId xmlns:a16="http://schemas.microsoft.com/office/drawing/2014/main" id="{C50442FA-00C9-F0E1-235D-2FAAE632635C}"/>
              </a:ext>
            </a:extLst>
          </p:cNvPr>
          <p:cNvSpPr>
            <a:spLocks noGrp="1"/>
          </p:cNvSpPr>
          <p:nvPr>
            <p:ph type="ftr" sz="quarter" idx="3"/>
          </p:nvPr>
        </p:nvSpPr>
        <p:spPr/>
        <p:txBody>
          <a:bodyPr/>
          <a:lstStyle/>
          <a:p>
            <a:endParaRPr lang="en-GB"/>
          </a:p>
        </p:txBody>
      </p:sp>
      <p:sp>
        <p:nvSpPr>
          <p:cNvPr id="10" name="Slide Number Placeholder 6">
            <a:extLst>
              <a:ext uri="{FF2B5EF4-FFF2-40B4-BE49-F238E27FC236}">
                <a16:creationId xmlns:a16="http://schemas.microsoft.com/office/drawing/2014/main" id="{23063818-2000-D600-101C-C41E97C02177}"/>
              </a:ext>
            </a:extLst>
          </p:cNvPr>
          <p:cNvSpPr>
            <a:spLocks noGrp="1"/>
          </p:cNvSpPr>
          <p:nvPr>
            <p:ph type="sldNum" sz="quarter" idx="4"/>
          </p:nvPr>
        </p:nvSpPr>
        <p:spPr/>
        <p:txBody>
          <a:bodyPr/>
          <a:lstStyle/>
          <a:p>
            <a:fld id="{F4669F32-90E1-ED4F-B6D9-07697D6A4E9E}" type="slidenum">
              <a:rPr lang="en-GB" smtClean="0"/>
              <a:pPr/>
              <a:t>7</a:t>
            </a:fld>
            <a:endParaRPr lang="en-GB"/>
          </a:p>
        </p:txBody>
      </p:sp>
      <p:sp>
        <p:nvSpPr>
          <p:cNvPr id="2" name="Title 1">
            <a:extLst>
              <a:ext uri="{FF2B5EF4-FFF2-40B4-BE49-F238E27FC236}">
                <a16:creationId xmlns:a16="http://schemas.microsoft.com/office/drawing/2014/main" id="{6659D5FB-4090-8E03-2F2C-C5945F0166ED}"/>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Running example – digital product passport DPP</a:t>
            </a:r>
          </a:p>
        </p:txBody>
      </p:sp>
      <p:grpSp>
        <p:nvGrpSpPr>
          <p:cNvPr id="14" name="Group 13">
            <a:extLst>
              <a:ext uri="{FF2B5EF4-FFF2-40B4-BE49-F238E27FC236}">
                <a16:creationId xmlns:a16="http://schemas.microsoft.com/office/drawing/2014/main" id="{1CF0CF53-1BE7-9F2D-1C71-C38F8B356F61}"/>
              </a:ext>
            </a:extLst>
          </p:cNvPr>
          <p:cNvGrpSpPr/>
          <p:nvPr/>
        </p:nvGrpSpPr>
        <p:grpSpPr>
          <a:xfrm>
            <a:off x="609039" y="1404197"/>
            <a:ext cx="3879141" cy="3068743"/>
            <a:chOff x="5408762" y="1221317"/>
            <a:chExt cx="5658929" cy="4549999"/>
          </a:xfrm>
        </p:grpSpPr>
        <p:grpSp>
          <p:nvGrpSpPr>
            <p:cNvPr id="15" name="Group 14">
              <a:extLst>
                <a:ext uri="{FF2B5EF4-FFF2-40B4-BE49-F238E27FC236}">
                  <a16:creationId xmlns:a16="http://schemas.microsoft.com/office/drawing/2014/main" id="{95320C63-F9EB-A3C5-4AE9-DF1F7094581E}"/>
                </a:ext>
              </a:extLst>
            </p:cNvPr>
            <p:cNvGrpSpPr/>
            <p:nvPr/>
          </p:nvGrpSpPr>
          <p:grpSpPr>
            <a:xfrm>
              <a:off x="5408762" y="1221317"/>
              <a:ext cx="5658929" cy="4549999"/>
              <a:chOff x="5408762" y="1221317"/>
              <a:chExt cx="5658929" cy="4549999"/>
            </a:xfrm>
          </p:grpSpPr>
          <p:grpSp>
            <p:nvGrpSpPr>
              <p:cNvPr id="24" name="Group 23">
                <a:extLst>
                  <a:ext uri="{FF2B5EF4-FFF2-40B4-BE49-F238E27FC236}">
                    <a16:creationId xmlns:a16="http://schemas.microsoft.com/office/drawing/2014/main" id="{2BF763C3-0089-186B-D82B-0B5034DD3978}"/>
                  </a:ext>
                </a:extLst>
              </p:cNvPr>
              <p:cNvGrpSpPr/>
              <p:nvPr/>
            </p:nvGrpSpPr>
            <p:grpSpPr>
              <a:xfrm>
                <a:off x="5408762" y="1221317"/>
                <a:ext cx="5658929" cy="4549999"/>
                <a:chOff x="6273800" y="2880058"/>
                <a:chExt cx="3718612" cy="2937366"/>
              </a:xfrm>
            </p:grpSpPr>
            <p:pic>
              <p:nvPicPr>
                <p:cNvPr id="26" name="Picture 25">
                  <a:extLst>
                    <a:ext uri="{FF2B5EF4-FFF2-40B4-BE49-F238E27FC236}">
                      <a16:creationId xmlns:a16="http://schemas.microsoft.com/office/drawing/2014/main" id="{2C6463A3-27B7-45CA-9084-53FD18E019BD}"/>
                    </a:ext>
                  </a:extLst>
                </p:cNvPr>
                <p:cNvPicPr>
                  <a:picLocks noChangeAspect="1"/>
                </p:cNvPicPr>
                <p:nvPr/>
              </p:nvPicPr>
              <p:blipFill rotWithShape="1">
                <a:blip r:embed="rId3"/>
                <a:srcRect l="50453" t="39823" r="15502" b="14829"/>
                <a:stretch/>
              </p:blipFill>
              <p:spPr>
                <a:xfrm>
                  <a:off x="6391373" y="2880058"/>
                  <a:ext cx="3601039" cy="2785450"/>
                </a:xfrm>
                <a:prstGeom prst="rect">
                  <a:avLst/>
                </a:prstGeom>
              </p:spPr>
            </p:pic>
            <p:sp>
              <p:nvSpPr>
                <p:cNvPr id="27" name="Rectangle: Rounded Corners 26">
                  <a:extLst>
                    <a:ext uri="{FF2B5EF4-FFF2-40B4-BE49-F238E27FC236}">
                      <a16:creationId xmlns:a16="http://schemas.microsoft.com/office/drawing/2014/main" id="{F8E2C60D-84B9-CFD8-0DF1-D4729AC633B6}"/>
                    </a:ext>
                  </a:extLst>
                </p:cNvPr>
                <p:cNvSpPr/>
                <p:nvPr/>
              </p:nvSpPr>
              <p:spPr>
                <a:xfrm>
                  <a:off x="6273800" y="4286266"/>
                  <a:ext cx="939800" cy="1531158"/>
                </a:xfrm>
                <a:prstGeom prst="roundRect">
                  <a:avLst>
                    <a:gd name="adj" fmla="val 1126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sp>
            <p:nvSpPr>
              <p:cNvPr id="25" name="Oval 24">
                <a:extLst>
                  <a:ext uri="{FF2B5EF4-FFF2-40B4-BE49-F238E27FC236}">
                    <a16:creationId xmlns:a16="http://schemas.microsoft.com/office/drawing/2014/main" id="{FE086380-F2AC-85C3-D870-149538CD8393}"/>
                  </a:ext>
                </a:extLst>
              </p:cNvPr>
              <p:cNvSpPr/>
              <p:nvPr/>
            </p:nvSpPr>
            <p:spPr>
              <a:xfrm>
                <a:off x="8062078" y="2490283"/>
                <a:ext cx="1782471" cy="17767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noAutofit/>
              </a:bodyPr>
              <a:lstStyle/>
              <a:p>
                <a:pPr algn="ctr"/>
                <a:endParaRPr lang="en-IE" sz="1400" dirty="0">
                  <a:solidFill>
                    <a:schemeClr val="bg1"/>
                  </a:solidFill>
                  <a:latin typeface="Franklin Gothic Demi Cond" panose="020B0706030402020204" pitchFamily="34" charset="0"/>
                </a:endParaRPr>
              </a:p>
            </p:txBody>
          </p:sp>
        </p:grpSp>
        <p:pic>
          <p:nvPicPr>
            <p:cNvPr id="16" name="Picture 2" descr="Free Mobile phone SVG, PNG Icon, Symbol. Download Image.">
              <a:extLst>
                <a:ext uri="{FF2B5EF4-FFF2-40B4-BE49-F238E27FC236}">
                  <a16:creationId xmlns:a16="http://schemas.microsoft.com/office/drawing/2014/main" id="{A50EBE14-9EB2-B7E8-DDE4-B39865CAE6F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535" t="4977" r="26892" b="5196"/>
            <a:stretch/>
          </p:blipFill>
          <p:spPr bwMode="auto">
            <a:xfrm>
              <a:off x="8587740" y="2677213"/>
              <a:ext cx="725592" cy="1399487"/>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descr="Qr Code with solid fill">
              <a:extLst>
                <a:ext uri="{FF2B5EF4-FFF2-40B4-BE49-F238E27FC236}">
                  <a16:creationId xmlns:a16="http://schemas.microsoft.com/office/drawing/2014/main" id="{0B4C3599-84CD-D1D3-BD9C-AC31DA203A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2569" y="3144419"/>
              <a:ext cx="468476" cy="468476"/>
            </a:xfrm>
            <a:prstGeom prst="rect">
              <a:avLst/>
            </a:prstGeom>
          </p:spPr>
        </p:pic>
        <p:cxnSp>
          <p:nvCxnSpPr>
            <p:cNvPr id="18" name="Straight Arrow Connector 17">
              <a:extLst>
                <a:ext uri="{FF2B5EF4-FFF2-40B4-BE49-F238E27FC236}">
                  <a16:creationId xmlns:a16="http://schemas.microsoft.com/office/drawing/2014/main" id="{C8E2C7B7-9B00-F9E6-3471-BC55277E5BB5}"/>
                </a:ext>
              </a:extLst>
            </p:cNvPr>
            <p:cNvCxnSpPr>
              <a:cxnSpLocks/>
            </p:cNvCxnSpPr>
            <p:nvPr/>
          </p:nvCxnSpPr>
          <p:spPr>
            <a:xfrm>
              <a:off x="8953314" y="2234151"/>
              <a:ext cx="0" cy="463600"/>
            </a:xfrm>
            <a:prstGeom prst="straightConnector1">
              <a:avLst/>
            </a:prstGeom>
            <a:ln w="28575">
              <a:solidFill>
                <a:srgbClr val="1B1B5B"/>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E4C4D30-D749-EB43-E79B-F4ED14074432}"/>
                </a:ext>
              </a:extLst>
            </p:cNvPr>
            <p:cNvCxnSpPr>
              <a:cxnSpLocks/>
            </p:cNvCxnSpPr>
            <p:nvPr/>
          </p:nvCxnSpPr>
          <p:spPr>
            <a:xfrm flipH="1">
              <a:off x="9313332" y="2774976"/>
              <a:ext cx="548050" cy="212064"/>
            </a:xfrm>
            <a:prstGeom prst="straightConnector1">
              <a:avLst/>
            </a:prstGeom>
            <a:ln w="28575">
              <a:solidFill>
                <a:srgbClr val="F99D28"/>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B15F50-53EC-78A2-EFD0-2E77396B90BC}"/>
                </a:ext>
              </a:extLst>
            </p:cNvPr>
            <p:cNvCxnSpPr>
              <a:cxnSpLocks/>
            </p:cNvCxnSpPr>
            <p:nvPr/>
          </p:nvCxnSpPr>
          <p:spPr>
            <a:xfrm flipH="1" flipV="1">
              <a:off x="9313332" y="3612895"/>
              <a:ext cx="625617" cy="97763"/>
            </a:xfrm>
            <a:prstGeom prst="straightConnector1">
              <a:avLst/>
            </a:prstGeom>
            <a:ln w="28575">
              <a:solidFill>
                <a:srgbClr val="FBC47E"/>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811FEE1-A1B6-E1FA-527A-21DAC26F8FE0}"/>
                </a:ext>
              </a:extLst>
            </p:cNvPr>
            <p:cNvCxnSpPr>
              <a:cxnSpLocks/>
            </p:cNvCxnSpPr>
            <p:nvPr/>
          </p:nvCxnSpPr>
          <p:spPr>
            <a:xfrm flipV="1">
              <a:off x="8950536" y="4074102"/>
              <a:ext cx="0" cy="376711"/>
            </a:xfrm>
            <a:prstGeom prst="straightConnector1">
              <a:avLst/>
            </a:prstGeom>
            <a:ln w="28575">
              <a:solidFill>
                <a:srgbClr val="5CC9BE"/>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C37D71E-04CC-22C7-3358-2DCBE2500A7C}"/>
                </a:ext>
              </a:extLst>
            </p:cNvPr>
            <p:cNvCxnSpPr>
              <a:cxnSpLocks/>
            </p:cNvCxnSpPr>
            <p:nvPr/>
          </p:nvCxnSpPr>
          <p:spPr>
            <a:xfrm>
              <a:off x="8062078" y="2774976"/>
              <a:ext cx="525662" cy="212064"/>
            </a:xfrm>
            <a:prstGeom prst="straightConnector1">
              <a:avLst/>
            </a:prstGeom>
            <a:ln w="28575">
              <a:solidFill>
                <a:srgbClr val="246E67"/>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2A7CDC-CAA7-76AD-07F1-952BF247CA2D}"/>
                </a:ext>
              </a:extLst>
            </p:cNvPr>
            <p:cNvCxnSpPr>
              <a:cxnSpLocks/>
            </p:cNvCxnSpPr>
            <p:nvPr/>
          </p:nvCxnSpPr>
          <p:spPr>
            <a:xfrm flipV="1">
              <a:off x="7919791" y="3612895"/>
              <a:ext cx="667949" cy="186930"/>
            </a:xfrm>
            <a:prstGeom prst="straightConnector1">
              <a:avLst/>
            </a:prstGeom>
            <a:ln w="28575">
              <a:solidFill>
                <a:srgbClr val="37A59A"/>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D84C06F3-A42C-F55E-F196-3627B5E5E8AD}"/>
              </a:ext>
            </a:extLst>
          </p:cNvPr>
          <p:cNvPicPr>
            <a:picLocks noChangeAspect="1"/>
          </p:cNvPicPr>
          <p:nvPr/>
        </p:nvPicPr>
        <p:blipFill>
          <a:blip r:embed="rId7"/>
          <a:srcRect l="4112" t="60682" r="85089" b="25591"/>
          <a:stretch>
            <a:fillRect/>
          </a:stretch>
        </p:blipFill>
        <p:spPr>
          <a:xfrm>
            <a:off x="5186184" y="3479643"/>
            <a:ext cx="711927" cy="655031"/>
          </a:xfrm>
          <a:prstGeom prst="rect">
            <a:avLst/>
          </a:prstGeom>
        </p:spPr>
      </p:pic>
      <p:pic>
        <p:nvPicPr>
          <p:cNvPr id="29" name="Picture 28">
            <a:extLst>
              <a:ext uri="{FF2B5EF4-FFF2-40B4-BE49-F238E27FC236}">
                <a16:creationId xmlns:a16="http://schemas.microsoft.com/office/drawing/2014/main" id="{84BFDBB9-5EE2-E622-F577-B18C8A0D49E6}"/>
              </a:ext>
            </a:extLst>
          </p:cNvPr>
          <p:cNvPicPr>
            <a:picLocks noChangeAspect="1"/>
          </p:cNvPicPr>
          <p:nvPr/>
        </p:nvPicPr>
        <p:blipFill>
          <a:blip r:embed="rId7"/>
          <a:srcRect l="19406" t="59665" r="69676" b="24744"/>
          <a:stretch>
            <a:fillRect/>
          </a:stretch>
        </p:blipFill>
        <p:spPr>
          <a:xfrm>
            <a:off x="5200591" y="1265393"/>
            <a:ext cx="721593" cy="745916"/>
          </a:xfrm>
          <a:prstGeom prst="rect">
            <a:avLst/>
          </a:prstGeom>
        </p:spPr>
      </p:pic>
      <p:pic>
        <p:nvPicPr>
          <p:cNvPr id="30" name="Picture 29">
            <a:extLst>
              <a:ext uri="{FF2B5EF4-FFF2-40B4-BE49-F238E27FC236}">
                <a16:creationId xmlns:a16="http://schemas.microsoft.com/office/drawing/2014/main" id="{28A1877A-D024-7E95-A32A-CFC0C14EA8C4}"/>
              </a:ext>
            </a:extLst>
          </p:cNvPr>
          <p:cNvPicPr>
            <a:picLocks noChangeAspect="1"/>
          </p:cNvPicPr>
          <p:nvPr/>
        </p:nvPicPr>
        <p:blipFill>
          <a:blip r:embed="rId7"/>
          <a:srcRect l="87777" t="55516" r="5599" b="29828"/>
          <a:stretch>
            <a:fillRect/>
          </a:stretch>
        </p:blipFill>
        <p:spPr>
          <a:xfrm>
            <a:off x="5296834" y="2354300"/>
            <a:ext cx="500110" cy="800946"/>
          </a:xfrm>
          <a:prstGeom prst="rect">
            <a:avLst/>
          </a:prstGeom>
        </p:spPr>
      </p:pic>
      <p:sp>
        <p:nvSpPr>
          <p:cNvPr id="31" name="Content Placeholder 18">
            <a:extLst>
              <a:ext uri="{FF2B5EF4-FFF2-40B4-BE49-F238E27FC236}">
                <a16:creationId xmlns:a16="http://schemas.microsoft.com/office/drawing/2014/main" id="{D425B503-94AF-CC07-9AA6-1D65A17A8B7F}"/>
              </a:ext>
            </a:extLst>
          </p:cNvPr>
          <p:cNvSpPr txBox="1">
            <a:spLocks/>
          </p:cNvSpPr>
          <p:nvPr/>
        </p:nvSpPr>
        <p:spPr>
          <a:xfrm>
            <a:off x="5935662" y="3348085"/>
            <a:ext cx="2271537" cy="974096"/>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lvl="1" indent="0" algn="ctr">
              <a:buNone/>
            </a:pPr>
            <a:r>
              <a:rPr lang="en-US" sz="1200" dirty="0">
                <a:solidFill>
                  <a:schemeClr val="accent1"/>
                </a:solidFill>
              </a:rPr>
              <a:t>Admin</a:t>
            </a:r>
          </a:p>
          <a:p>
            <a:pPr lvl="1" indent="0">
              <a:buNone/>
            </a:pPr>
            <a:r>
              <a:rPr lang="en-US" sz="1200" dirty="0"/>
              <a:t>Review the overall structure of the DPP data model, ensure consistency…</a:t>
            </a:r>
          </a:p>
        </p:txBody>
      </p:sp>
      <p:sp>
        <p:nvSpPr>
          <p:cNvPr id="32" name="Content Placeholder 18">
            <a:extLst>
              <a:ext uri="{FF2B5EF4-FFF2-40B4-BE49-F238E27FC236}">
                <a16:creationId xmlns:a16="http://schemas.microsoft.com/office/drawing/2014/main" id="{5EB6AAD6-35E2-B39F-1304-E425E1FAC691}"/>
              </a:ext>
            </a:extLst>
          </p:cNvPr>
          <p:cNvSpPr txBox="1">
            <a:spLocks/>
          </p:cNvSpPr>
          <p:nvPr/>
        </p:nvSpPr>
        <p:spPr>
          <a:xfrm>
            <a:off x="5944810" y="1215114"/>
            <a:ext cx="2384389" cy="733019"/>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lvl="1" indent="0" algn="ctr">
              <a:buNone/>
            </a:pPr>
            <a:r>
              <a:rPr lang="en-US" sz="1200" dirty="0">
                <a:solidFill>
                  <a:schemeClr val="accent1"/>
                </a:solidFill>
              </a:rPr>
              <a:t>Material Scientist</a:t>
            </a:r>
          </a:p>
          <a:p>
            <a:pPr lvl="1" indent="0">
              <a:buNone/>
            </a:pPr>
            <a:r>
              <a:rPr lang="en-US" sz="1200" dirty="0"/>
              <a:t>Modeling the composition of products, raw material, hazards, recycle…</a:t>
            </a:r>
          </a:p>
        </p:txBody>
      </p:sp>
      <p:sp>
        <p:nvSpPr>
          <p:cNvPr id="33" name="Content Placeholder 18">
            <a:extLst>
              <a:ext uri="{FF2B5EF4-FFF2-40B4-BE49-F238E27FC236}">
                <a16:creationId xmlns:a16="http://schemas.microsoft.com/office/drawing/2014/main" id="{38C4D9A7-CC6F-BA1C-4425-F7B81410F2E5}"/>
              </a:ext>
            </a:extLst>
          </p:cNvPr>
          <p:cNvSpPr txBox="1">
            <a:spLocks/>
          </p:cNvSpPr>
          <p:nvPr/>
        </p:nvSpPr>
        <p:spPr>
          <a:xfrm>
            <a:off x="5956836" y="2279005"/>
            <a:ext cx="2372364" cy="974096"/>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spcAft>
                <a:spcPts val="0"/>
              </a:spcAft>
              <a:buFont typeface="Arial" panose="020B0604020202020204" pitchFamily="34" charset="0"/>
              <a:buNone/>
              <a:defRPr sz="1600" b="1" i="0" kern="1200">
                <a:solidFill>
                  <a:schemeClr val="accent1"/>
                </a:solidFill>
                <a:latin typeface="+mn-lt"/>
                <a:ea typeface="+mn-ea"/>
                <a:cs typeface="+mn-cs"/>
              </a:defRPr>
            </a:lvl1pPr>
            <a:lvl2pPr marL="179388" indent="-179388"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2"/>
                </a:solidFill>
                <a:latin typeface="+mn-lt"/>
                <a:ea typeface="+mn-ea"/>
                <a:cs typeface="+mn-cs"/>
              </a:defRPr>
            </a:lvl2pPr>
            <a:lvl3pPr marL="360363" indent="-174625" algn="l" defTabSz="914400" rtl="0" eaLnBrk="1" latinLnBrk="0" hangingPunct="1">
              <a:lnSpc>
                <a:spcPct val="100000"/>
              </a:lnSpc>
              <a:spcBef>
                <a:spcPts val="600"/>
              </a:spcBef>
              <a:spcAft>
                <a:spcPts val="0"/>
              </a:spcAft>
              <a:buFont typeface="Arial" panose="020B0604020202020204" pitchFamily="34" charset="0"/>
              <a:buChar char="•"/>
              <a:tabLst/>
              <a:defRPr sz="1100" kern="1200">
                <a:solidFill>
                  <a:schemeClr val="tx2"/>
                </a:solidFill>
                <a:latin typeface="+mn-lt"/>
                <a:ea typeface="+mn-ea"/>
                <a:cs typeface="+mn-cs"/>
              </a:defRPr>
            </a:lvl3pPr>
            <a:lvl4pPr marL="533400" indent="-173038"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4pPr>
            <a:lvl5pPr marL="714375" indent="-180975" algn="l" defTabSz="914400" rtl="0" eaLnBrk="1" latinLnBrk="0" hangingPunct="1">
              <a:lnSpc>
                <a:spcPct val="100000"/>
              </a:lnSpc>
              <a:spcBef>
                <a:spcPts val="300"/>
              </a:spcBef>
              <a:spcAft>
                <a:spcPts val="0"/>
              </a:spcAft>
              <a:buFont typeface="Wingdings" panose="05000000000000000000" pitchFamily="2" charset="2"/>
              <a:buChar char="§"/>
              <a:tabLst/>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lumMod val="90000"/>
                  </a:schemeClr>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lumMod val="90000"/>
                  </a:schemeClr>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a:lstStyle>
          <a:p>
            <a:pPr lvl="1" indent="0" algn="ctr">
              <a:buNone/>
            </a:pPr>
            <a:r>
              <a:rPr lang="en-US" sz="1200" dirty="0">
                <a:solidFill>
                  <a:schemeClr val="accent1"/>
                </a:solidFill>
              </a:rPr>
              <a:t>Industrial Engineer</a:t>
            </a:r>
          </a:p>
          <a:p>
            <a:pPr lvl="1" indent="0">
              <a:buNone/>
            </a:pPr>
            <a:r>
              <a:rPr lang="en-US" sz="1200" dirty="0"/>
              <a:t>Modeling of manufacturing processes, carbon footprint, certifications, supply chain…</a:t>
            </a:r>
          </a:p>
        </p:txBody>
      </p:sp>
    </p:spTree>
    <p:extLst>
      <p:ext uri="{BB962C8B-B14F-4D97-AF65-F5344CB8AC3E}">
        <p14:creationId xmlns:p14="http://schemas.microsoft.com/office/powerpoint/2010/main" val="1633557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9A2E-A073-DB25-4B20-E1A91DEE5E9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4255779-CF55-F2F9-01E5-F60FD8D2F1AF}"/>
              </a:ext>
            </a:extLst>
          </p:cNvPr>
          <p:cNvSpPr>
            <a:spLocks noGrp="1"/>
          </p:cNvSpPr>
          <p:nvPr>
            <p:ph type="sldNum" sz="quarter" idx="4"/>
          </p:nvPr>
        </p:nvSpPr>
        <p:spPr/>
        <p:txBody>
          <a:bodyPr/>
          <a:lstStyle/>
          <a:p>
            <a:fld id="{F4669F32-90E1-ED4F-B6D9-07697D6A4E9E}" type="slidenum">
              <a:rPr lang="en-GB" smtClean="0"/>
              <a:pPr/>
              <a:t>8</a:t>
            </a:fld>
            <a:endParaRPr lang="en-GB"/>
          </a:p>
        </p:txBody>
      </p:sp>
      <p:sp>
        <p:nvSpPr>
          <p:cNvPr id="8" name="Title 1">
            <a:extLst>
              <a:ext uri="{FF2B5EF4-FFF2-40B4-BE49-F238E27FC236}">
                <a16:creationId xmlns:a16="http://schemas.microsoft.com/office/drawing/2014/main" id="{F0FC4AE5-CFAF-72A3-55CE-E6C35939D3AB}"/>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GB" altLang="en-US" sz="2800" dirty="0"/>
              <a:t>Modelverse: a distributed ecosystem for modeling collaboration</a:t>
            </a:r>
          </a:p>
        </p:txBody>
      </p:sp>
      <p:pic>
        <p:nvPicPr>
          <p:cNvPr id="48" name="Picture 47">
            <a:extLst>
              <a:ext uri="{FF2B5EF4-FFF2-40B4-BE49-F238E27FC236}">
                <a16:creationId xmlns:a16="http://schemas.microsoft.com/office/drawing/2014/main" id="{27098512-6CFE-4480-2EDA-9FCA8BAFFBA7}"/>
              </a:ext>
            </a:extLst>
          </p:cNvPr>
          <p:cNvPicPr>
            <a:picLocks noChangeAspect="1"/>
          </p:cNvPicPr>
          <p:nvPr/>
        </p:nvPicPr>
        <p:blipFill>
          <a:blip r:embed="rId3"/>
          <a:srcRect b="14477"/>
          <a:stretch>
            <a:fillRect/>
          </a:stretch>
        </p:blipFill>
        <p:spPr>
          <a:xfrm>
            <a:off x="500110" y="756230"/>
            <a:ext cx="6426039" cy="3978002"/>
          </a:xfrm>
          <a:prstGeom prst="rect">
            <a:avLst/>
          </a:prstGeom>
        </p:spPr>
      </p:pic>
      <p:pic>
        <p:nvPicPr>
          <p:cNvPr id="50" name="Picture 49">
            <a:extLst>
              <a:ext uri="{FF2B5EF4-FFF2-40B4-BE49-F238E27FC236}">
                <a16:creationId xmlns:a16="http://schemas.microsoft.com/office/drawing/2014/main" id="{8747D79D-D8DE-5D2F-5968-5935AC9345D7}"/>
              </a:ext>
            </a:extLst>
          </p:cNvPr>
          <p:cNvPicPr>
            <a:picLocks noChangeAspect="1"/>
          </p:cNvPicPr>
          <p:nvPr/>
        </p:nvPicPr>
        <p:blipFill>
          <a:blip r:embed="rId4"/>
          <a:stretch>
            <a:fillRect/>
          </a:stretch>
        </p:blipFill>
        <p:spPr>
          <a:xfrm>
            <a:off x="7061418" y="1003999"/>
            <a:ext cx="1587313" cy="2130034"/>
          </a:xfrm>
          <a:prstGeom prst="rect">
            <a:avLst/>
          </a:prstGeom>
        </p:spPr>
      </p:pic>
    </p:spTree>
    <p:extLst>
      <p:ext uri="{BB962C8B-B14F-4D97-AF65-F5344CB8AC3E}">
        <p14:creationId xmlns:p14="http://schemas.microsoft.com/office/powerpoint/2010/main" val="3002101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26907-9C53-B6BB-2F71-246373E349A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FAD1559-6BC3-46A7-B235-129DCEA9878B}"/>
              </a:ext>
            </a:extLst>
          </p:cNvPr>
          <p:cNvSpPr>
            <a:spLocks noGrp="1"/>
          </p:cNvSpPr>
          <p:nvPr>
            <p:ph type="sldNum" sz="quarter" idx="4"/>
          </p:nvPr>
        </p:nvSpPr>
        <p:spPr/>
        <p:txBody>
          <a:bodyPr/>
          <a:lstStyle/>
          <a:p>
            <a:fld id="{F4669F32-90E1-ED4F-B6D9-07697D6A4E9E}" type="slidenum">
              <a:rPr lang="en-GB" smtClean="0"/>
              <a:pPr/>
              <a:t>9</a:t>
            </a:fld>
            <a:endParaRPr lang="en-GB"/>
          </a:p>
        </p:txBody>
      </p:sp>
      <p:sp>
        <p:nvSpPr>
          <p:cNvPr id="8" name="Title 1">
            <a:extLst>
              <a:ext uri="{FF2B5EF4-FFF2-40B4-BE49-F238E27FC236}">
                <a16:creationId xmlns:a16="http://schemas.microsoft.com/office/drawing/2014/main" id="{BF3F917C-B1A3-57AB-BA70-5658BD36C254}"/>
              </a:ext>
            </a:extLst>
          </p:cNvPr>
          <p:cNvSpPr txBox="1">
            <a:spLocks noChangeArrowheads="1"/>
          </p:cNvSpPr>
          <p:nvPr/>
        </p:nvSpPr>
        <p:spPr>
          <a:xfrm>
            <a:off x="360000" y="276226"/>
            <a:ext cx="8424000" cy="639764"/>
          </a:xfrm>
          <a:prstGeom prst="rect">
            <a:avLst/>
          </a:prstGeom>
        </p:spPr>
        <p:txBody>
          <a:bodyPr vert="horz" lIns="0" tIns="0" rIns="0" bIns="0" rtlCol="0" anchor="t">
            <a:noAutofit/>
          </a:bodyPr>
          <a:lstStyle>
            <a:lvl1pPr algn="l" defTabSz="1219170" rtl="0" eaLnBrk="1" latinLnBrk="0" hangingPunct="1">
              <a:lnSpc>
                <a:spcPct val="85000"/>
              </a:lnSpc>
              <a:spcBef>
                <a:spcPct val="0"/>
              </a:spcBef>
              <a:buNone/>
              <a:defRPr sz="3733" b="0" i="0" kern="1200">
                <a:solidFill>
                  <a:schemeClr val="tx2"/>
                </a:solidFill>
                <a:latin typeface="Bebas Neue Regular" charset="0"/>
                <a:ea typeface="Bebas Neue Regular" charset="0"/>
                <a:cs typeface="Bebas Neue Regular" charset="0"/>
              </a:defRPr>
            </a:lvl1pPr>
          </a:lstStyle>
          <a:p>
            <a:r>
              <a:rPr lang="en-IE" sz="2800" dirty="0"/>
              <a:t>How </a:t>
            </a:r>
            <a:r>
              <a:rPr lang="en-IE" sz="2800" dirty="0" err="1"/>
              <a:t>ModelFed</a:t>
            </a:r>
            <a:r>
              <a:rPr lang="en-IE" sz="2800" dirty="0"/>
              <a:t> Works</a:t>
            </a:r>
            <a:endParaRPr lang="en-GB" altLang="en-US" sz="2800" dirty="0"/>
          </a:p>
        </p:txBody>
      </p:sp>
      <p:sp>
        <p:nvSpPr>
          <p:cNvPr id="2" name="Content Placeholder 18">
            <a:extLst>
              <a:ext uri="{FF2B5EF4-FFF2-40B4-BE49-F238E27FC236}">
                <a16:creationId xmlns:a16="http://schemas.microsoft.com/office/drawing/2014/main" id="{4E196C58-582F-D77A-7A9A-11E33BB10E8C}"/>
              </a:ext>
            </a:extLst>
          </p:cNvPr>
          <p:cNvSpPr>
            <a:spLocks noGrp="1"/>
          </p:cNvSpPr>
          <p:nvPr>
            <p:ph sz="quarter" idx="15"/>
          </p:nvPr>
        </p:nvSpPr>
        <p:spPr>
          <a:xfrm>
            <a:off x="360000" y="1059655"/>
            <a:ext cx="7847829" cy="3617119"/>
          </a:xfrm>
        </p:spPr>
        <p:txBody>
          <a:bodyPr/>
          <a:lstStyle/>
          <a:p>
            <a:r>
              <a:rPr lang="en-US" sz="1200" dirty="0">
                <a:solidFill>
                  <a:schemeClr val="tx2"/>
                </a:solidFill>
              </a:rPr>
              <a:t> Federated protocol that enables server-to-server interactions between modeling platforms</a:t>
            </a:r>
            <a:endParaRPr lang="en-US" sz="1200" dirty="0">
              <a:solidFill>
                <a:schemeClr val="tx2"/>
              </a:solidFill>
              <a:sym typeface="Wingdings" panose="05000000000000000000" pitchFamily="2" charset="2"/>
            </a:endParaRPr>
          </a:p>
          <a:p>
            <a:pPr marL="465138" lvl="1" indent="-285750"/>
            <a:endParaRPr lang="en-IE" sz="1200" dirty="0"/>
          </a:p>
          <a:p>
            <a:pPr marL="465138" lvl="1" indent="-285750"/>
            <a:r>
              <a:rPr lang="en-IE" sz="1200" dirty="0" err="1"/>
              <a:t>ModelFed</a:t>
            </a:r>
            <a:r>
              <a:rPr lang="en-IE" sz="1200" dirty="0"/>
              <a:t> extends the </a:t>
            </a:r>
            <a:r>
              <a:rPr lang="en-IE" sz="1200" u="sng" dirty="0"/>
              <a:t>Activity Streams 2.0</a:t>
            </a:r>
            <a:r>
              <a:rPr lang="en-IE" sz="1200" dirty="0"/>
              <a:t> model</a:t>
            </a:r>
          </a:p>
          <a:p>
            <a:pPr marL="465138" lvl="1" indent="-285750"/>
            <a:r>
              <a:rPr lang="en-US" sz="1200" dirty="0"/>
              <a:t>Each actor must have a user account on a platform server and expose two endpoints:</a:t>
            </a:r>
          </a:p>
          <a:p>
            <a:pPr marL="646113" lvl="2" indent="-285750"/>
            <a:r>
              <a:rPr lang="en-US" sz="900" dirty="0"/>
              <a:t>An outbox, used to send activities to other actors</a:t>
            </a:r>
            <a:endParaRPr lang="en-US" sz="1200" dirty="0"/>
          </a:p>
          <a:p>
            <a:pPr marL="646113" lvl="2" indent="-285750"/>
            <a:r>
              <a:rPr lang="en-US" sz="900" dirty="0"/>
              <a:t>An inbox, used to receive activities from others</a:t>
            </a:r>
          </a:p>
        </p:txBody>
      </p:sp>
      <p:pic>
        <p:nvPicPr>
          <p:cNvPr id="5" name="Picture 4" descr="A screen shot of a computer screen&#10;&#10;AI-generated content may be incorrect.">
            <a:extLst>
              <a:ext uri="{FF2B5EF4-FFF2-40B4-BE49-F238E27FC236}">
                <a16:creationId xmlns:a16="http://schemas.microsoft.com/office/drawing/2014/main" id="{6E562A85-CC56-C340-3E60-0F65C7442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669" y="2690736"/>
            <a:ext cx="4296661" cy="1880142"/>
          </a:xfrm>
          <a:prstGeom prst="rect">
            <a:avLst/>
          </a:prstGeom>
        </p:spPr>
      </p:pic>
      <p:sp>
        <p:nvSpPr>
          <p:cNvPr id="7" name="TextBox 6">
            <a:extLst>
              <a:ext uri="{FF2B5EF4-FFF2-40B4-BE49-F238E27FC236}">
                <a16:creationId xmlns:a16="http://schemas.microsoft.com/office/drawing/2014/main" id="{59B0E8BB-0DAB-4CBF-FE03-F55623EA0AD8}"/>
              </a:ext>
            </a:extLst>
          </p:cNvPr>
          <p:cNvSpPr txBox="1"/>
          <p:nvPr/>
        </p:nvSpPr>
        <p:spPr>
          <a:xfrm>
            <a:off x="4062244" y="4805718"/>
            <a:ext cx="509755" cy="123111"/>
          </a:xfrm>
          <a:prstGeom prst="rect">
            <a:avLst/>
          </a:prstGeom>
          <a:noFill/>
        </p:spPr>
        <p:txBody>
          <a:bodyPr wrap="none" lIns="0" tIns="0" rIns="0" bIns="0" rtlCol="0" anchor="b">
            <a:spAutoFit/>
          </a:bodyPr>
          <a:lstStyle/>
          <a:p>
            <a:pPr algn="l"/>
            <a:r>
              <a:rPr lang="en-IE" sz="800" dirty="0">
                <a:solidFill>
                  <a:srgbClr val="6D6D6D"/>
                </a:solidFill>
              </a:rPr>
              <a:t>Activity</a:t>
            </a:r>
            <a:r>
              <a:rPr lang="en-IE" sz="800" dirty="0">
                <a:solidFill>
                  <a:srgbClr val="F00077"/>
                </a:solidFill>
              </a:rPr>
              <a:t>Pub</a:t>
            </a:r>
            <a:endParaRPr lang="en-IE" sz="800" dirty="0">
              <a:solidFill>
                <a:srgbClr val="F00077"/>
              </a:solidFill>
              <a:latin typeface="+mn-lt"/>
            </a:endParaRPr>
          </a:p>
        </p:txBody>
      </p:sp>
    </p:spTree>
    <p:extLst>
      <p:ext uri="{BB962C8B-B14F-4D97-AF65-F5344CB8AC3E}">
        <p14:creationId xmlns:p14="http://schemas.microsoft.com/office/powerpoint/2010/main" val="569537493"/>
      </p:ext>
    </p:extLst>
  </p:cSld>
  <p:clrMapOvr>
    <a:masterClrMapping/>
  </p:clrMapOvr>
</p:sld>
</file>

<file path=ppt/theme/theme1.xml><?xml version="1.0" encoding="utf-8"?>
<a:theme xmlns:a="http://schemas.openxmlformats.org/drawingml/2006/main" name="LIST 2019_Multiple Slide Types Template">
  <a:themeElements>
    <a:clrScheme name="2019_LIST_Corporate_ColorTheme_CMYK">
      <a:dk1>
        <a:srgbClr val="141313"/>
      </a:dk1>
      <a:lt1>
        <a:srgbClr val="FFFFFF"/>
      </a:lt1>
      <a:dk2>
        <a:srgbClr val="537992"/>
      </a:dk2>
      <a:lt2>
        <a:srgbClr val="DFF1F0"/>
      </a:lt2>
      <a:accent1>
        <a:srgbClr val="00AEBC"/>
      </a:accent1>
      <a:accent2>
        <a:srgbClr val="2A6D81"/>
      </a:accent2>
      <a:accent3>
        <a:srgbClr val="A2C7C4"/>
      </a:accent3>
      <a:accent4>
        <a:srgbClr val="BDD8D6"/>
      </a:accent4>
      <a:accent5>
        <a:srgbClr val="AFAFAF"/>
      </a:accent5>
      <a:accent6>
        <a:srgbClr val="E50051"/>
      </a:accent6>
      <a:hlink>
        <a:srgbClr val="00AFC8"/>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b">
        <a:spAutoFit/>
      </a:bodyPr>
      <a:lstStyle>
        <a:defPPr algn="l">
          <a:defRPr sz="800" smtClean="0">
            <a:solidFill>
              <a:schemeClr val="tx2">
                <a:lumMod val="60000"/>
                <a:lumOff val="40000"/>
              </a:schemeClr>
            </a:solidFill>
            <a:latin typeface="+mn-lt"/>
          </a:defRPr>
        </a:defPPr>
      </a:lstStyle>
    </a:txDef>
  </a:objectDefaults>
  <a:extraClrSchemeLst/>
  <a:extLst>
    <a:ext uri="{05A4C25C-085E-4340-85A3-A5531E510DB2}">
      <thm15:themeFamily xmlns:thm15="http://schemas.microsoft.com/office/thememl/2012/main" name="2021_LIST_PPT_Template" id="{B4E95B73-79EF-C646-9D58-03712CAF85DB}" vid="{32BA748C-80FD-4F47-A7AC-82D5B85E8CD5}"/>
    </a:ext>
  </a:extLst>
</a:theme>
</file>

<file path=ppt/theme/theme2.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ophisticated Business">
      <a:dk1>
        <a:sysClr val="windowText" lastClr="000000"/>
      </a:dk1>
      <a:lt1>
        <a:sysClr val="window" lastClr="FFFFFF"/>
      </a:lt1>
      <a:dk2>
        <a:srgbClr val="897C57"/>
      </a:dk2>
      <a:lt2>
        <a:srgbClr val="FFFFFF"/>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2021_LIST_PPT_Template</Template>
  <TotalTime>0</TotalTime>
  <Words>2225</Words>
  <Application>Microsoft Office PowerPoint</Application>
  <PresentationFormat>On-screen Show (16:9)</PresentationFormat>
  <Paragraphs>367</Paragraphs>
  <Slides>30</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(Body)</vt:lpstr>
      <vt:lpstr>Arial Unicode MS</vt:lpstr>
      <vt:lpstr>Bebas Neue Regular</vt:lpstr>
      <vt:lpstr>Consolas</vt:lpstr>
      <vt:lpstr>Franklin Gothic Book</vt:lpstr>
      <vt:lpstr>Franklin Gothic Demi Cond</vt:lpstr>
      <vt:lpstr>Times New Roman</vt:lpstr>
      <vt:lpstr>Wingdings</vt:lpstr>
      <vt:lpstr>LIST 2019_Multiple Slide Types Template</vt:lpstr>
      <vt:lpstr>ModelFed: a Federated Protocol for Collaborative Cross-Platform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Platform connector</vt:lpstr>
      <vt:lpstr>Steps for Creating a Class</vt:lpstr>
      <vt:lpstr>modelFED – json activity example</vt:lpstr>
      <vt:lpstr>Validation- experiment 1</vt:lpstr>
      <vt:lpstr>Validation- experiment 1</vt:lpstr>
      <vt:lpstr>Validation- experiment 1</vt:lpstr>
      <vt:lpstr>Validation- experiment 1</vt:lpstr>
      <vt:lpstr>Validation- experiment 2</vt:lpstr>
      <vt:lpstr>Validation- experiment 2</vt:lpstr>
      <vt:lpstr>PowerPoint Presentation</vt:lpstr>
      <vt:lpstr>PowerPoint Presentation</vt:lpstr>
      <vt:lpstr>PowerPoint Presentation</vt:lpstr>
      <vt:lpstr>Extension to modelfed for object modeling</vt:lpstr>
      <vt:lpstr>PowerPoint Presentation</vt:lpstr>
      <vt:lpstr>Structural MM</vt:lpstr>
      <vt:lpstr>Object MM</vt:lpstr>
    </vt:vector>
  </TitlesOfParts>
  <Company>LIST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page example</dc:title>
  <dc:creator>Jordi CABOT SAGRERA</dc:creator>
  <cp:lastModifiedBy>Ivan David ALFONSO DIAZ</cp:lastModifiedBy>
  <cp:revision>95</cp:revision>
  <dcterms:created xsi:type="dcterms:W3CDTF">2023-03-18T20:10:28Z</dcterms:created>
  <dcterms:modified xsi:type="dcterms:W3CDTF">2025-10-21T08:38:55Z</dcterms:modified>
</cp:coreProperties>
</file>